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9241" r:id="rId3"/>
    <p:sldMasterId id="2147493401" r:id="rId4"/>
    <p:sldMasterId id="2147493611" r:id="rId5"/>
    <p:sldMasterId id="2147493744" r:id="rId6"/>
    <p:sldMasterId id="2147494042" r:id="rId7"/>
    <p:sldMasterId id="2147494219" r:id="rId8"/>
    <p:sldMasterId id="2147494792" r:id="rId9"/>
    <p:sldMasterId id="2147495013" r:id="rId10"/>
  </p:sldMasterIdLst>
  <p:notesMasterIdLst>
    <p:notesMasterId r:id="rId145"/>
  </p:notesMasterIdLst>
  <p:handoutMasterIdLst>
    <p:handoutMasterId r:id="rId146"/>
  </p:handoutMasterIdLst>
  <p:sldIdLst>
    <p:sldId id="1643" r:id="rId11"/>
    <p:sldId id="1455" r:id="rId12"/>
    <p:sldId id="1328" r:id="rId13"/>
    <p:sldId id="770" r:id="rId14"/>
    <p:sldId id="555" r:id="rId15"/>
    <p:sldId id="594" r:id="rId16"/>
    <p:sldId id="1636" r:id="rId17"/>
    <p:sldId id="642" r:id="rId18"/>
    <p:sldId id="1637" r:id="rId19"/>
    <p:sldId id="1638" r:id="rId20"/>
    <p:sldId id="1639" r:id="rId21"/>
    <p:sldId id="595" r:id="rId22"/>
    <p:sldId id="1610" r:id="rId23"/>
    <p:sldId id="1611" r:id="rId24"/>
    <p:sldId id="1612" r:id="rId25"/>
    <p:sldId id="1615" r:id="rId26"/>
    <p:sldId id="1425" r:id="rId27"/>
    <p:sldId id="696" r:id="rId28"/>
    <p:sldId id="697" r:id="rId29"/>
    <p:sldId id="698" r:id="rId30"/>
    <p:sldId id="1485" r:id="rId31"/>
    <p:sldId id="1486" r:id="rId32"/>
    <p:sldId id="1488" r:id="rId33"/>
    <p:sldId id="1487" r:id="rId34"/>
    <p:sldId id="1489" r:id="rId35"/>
    <p:sldId id="610" r:id="rId36"/>
    <p:sldId id="807" r:id="rId37"/>
    <p:sldId id="607" r:id="rId38"/>
    <p:sldId id="611" r:id="rId39"/>
    <p:sldId id="1329" r:id="rId40"/>
    <p:sldId id="763" r:id="rId41"/>
    <p:sldId id="765" r:id="rId42"/>
    <p:sldId id="719" r:id="rId43"/>
    <p:sldId id="766" r:id="rId44"/>
    <p:sldId id="773" r:id="rId45"/>
    <p:sldId id="810" r:id="rId46"/>
    <p:sldId id="772" r:id="rId47"/>
    <p:sldId id="1491" r:id="rId48"/>
    <p:sldId id="1492" r:id="rId49"/>
    <p:sldId id="814" r:id="rId50"/>
    <p:sldId id="1337" r:id="rId51"/>
    <p:sldId id="1495" r:id="rId52"/>
    <p:sldId id="1501" r:id="rId53"/>
    <p:sldId id="1502" r:id="rId54"/>
    <p:sldId id="701" r:id="rId55"/>
    <p:sldId id="1503" r:id="rId56"/>
    <p:sldId id="1506" r:id="rId57"/>
    <p:sldId id="617" r:id="rId58"/>
    <p:sldId id="702" r:id="rId59"/>
    <p:sldId id="1507" r:id="rId60"/>
    <p:sldId id="1508" r:id="rId61"/>
    <p:sldId id="1509" r:id="rId62"/>
    <p:sldId id="1510" r:id="rId63"/>
    <p:sldId id="1511" r:id="rId64"/>
    <p:sldId id="1512" r:id="rId65"/>
    <p:sldId id="1513" r:id="rId66"/>
    <p:sldId id="1515" r:id="rId67"/>
    <p:sldId id="1517" r:id="rId68"/>
    <p:sldId id="1518" r:id="rId69"/>
    <p:sldId id="1516" r:id="rId70"/>
    <p:sldId id="1641" r:id="rId71"/>
    <p:sldId id="1523" r:id="rId72"/>
    <p:sldId id="1525" r:id="rId73"/>
    <p:sldId id="1524" r:id="rId74"/>
    <p:sldId id="1642" r:id="rId75"/>
    <p:sldId id="1527" r:id="rId76"/>
    <p:sldId id="820" r:id="rId77"/>
    <p:sldId id="1528" r:id="rId78"/>
    <p:sldId id="1529" r:id="rId79"/>
    <p:sldId id="825" r:id="rId80"/>
    <p:sldId id="1318" r:id="rId81"/>
    <p:sldId id="1530" r:id="rId82"/>
    <p:sldId id="1531" r:id="rId83"/>
    <p:sldId id="1532" r:id="rId84"/>
    <p:sldId id="1319" r:id="rId85"/>
    <p:sldId id="1533" r:id="rId86"/>
    <p:sldId id="624" r:id="rId87"/>
    <p:sldId id="781" r:id="rId88"/>
    <p:sldId id="707" r:id="rId89"/>
    <p:sldId id="1534" r:id="rId90"/>
    <p:sldId id="1536" r:id="rId91"/>
    <p:sldId id="1453" r:id="rId92"/>
    <p:sldId id="1537" r:id="rId93"/>
    <p:sldId id="1538" r:id="rId94"/>
    <p:sldId id="1539" r:id="rId95"/>
    <p:sldId id="1540" r:id="rId96"/>
    <p:sldId id="1541" r:id="rId97"/>
    <p:sldId id="1545" r:id="rId98"/>
    <p:sldId id="1548" r:id="rId99"/>
    <p:sldId id="1551" r:id="rId100"/>
    <p:sldId id="1552" r:id="rId101"/>
    <p:sldId id="1558" r:id="rId102"/>
    <p:sldId id="1559" r:id="rId103"/>
    <p:sldId id="1560" r:id="rId104"/>
    <p:sldId id="1365" r:id="rId105"/>
    <p:sldId id="833" r:id="rId106"/>
    <p:sldId id="630" r:id="rId107"/>
    <p:sldId id="782" r:id="rId108"/>
    <p:sldId id="631" r:id="rId109"/>
    <p:sldId id="712" r:id="rId110"/>
    <p:sldId id="834" r:id="rId111"/>
    <p:sldId id="1561" r:id="rId112"/>
    <p:sldId id="1562" r:id="rId113"/>
    <p:sldId id="1563" r:id="rId114"/>
    <p:sldId id="633" r:id="rId115"/>
    <p:sldId id="680" r:id="rId116"/>
    <p:sldId id="1564" r:id="rId117"/>
    <p:sldId id="715" r:id="rId118"/>
    <p:sldId id="1565" r:id="rId119"/>
    <p:sldId id="713" r:id="rId120"/>
    <p:sldId id="783" r:id="rId121"/>
    <p:sldId id="785" r:id="rId122"/>
    <p:sldId id="1352" r:id="rId123"/>
    <p:sldId id="1572" r:id="rId124"/>
    <p:sldId id="691" r:id="rId125"/>
    <p:sldId id="635" r:id="rId126"/>
    <p:sldId id="637" r:id="rId127"/>
    <p:sldId id="1468" r:id="rId128"/>
    <p:sldId id="787" r:id="rId129"/>
    <p:sldId id="1573" r:id="rId130"/>
    <p:sldId id="1574" r:id="rId131"/>
    <p:sldId id="789" r:id="rId132"/>
    <p:sldId id="721" r:id="rId133"/>
    <p:sldId id="636" r:id="rId134"/>
    <p:sldId id="1576" r:id="rId135"/>
    <p:sldId id="1577" r:id="rId136"/>
    <p:sldId id="722" r:id="rId137"/>
    <p:sldId id="790" r:id="rId138"/>
    <p:sldId id="723" r:id="rId139"/>
    <p:sldId id="791" r:id="rId140"/>
    <p:sldId id="1578" r:id="rId141"/>
    <p:sldId id="1582" r:id="rId142"/>
    <p:sldId id="1644" r:id="rId143"/>
    <p:sldId id="1566" r:id="rId144"/>
  </p:sldIdLst>
  <p:sldSz cx="12192000" cy="6858000"/>
  <p:notesSz cx="9940925" cy="68087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бакумов Никита Валерье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79C"/>
    <a:srgbClr val="72465A"/>
    <a:srgbClr val="5C526A"/>
    <a:srgbClr val="82A6C4"/>
    <a:srgbClr val="000066"/>
    <a:srgbClr val="F8E7FD"/>
    <a:srgbClr val="FBEFE5"/>
    <a:srgbClr val="404040"/>
    <a:srgbClr val="EBEBF9"/>
    <a:srgbClr val="F4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4" autoAdjust="0"/>
    <p:restoredTop sz="94660" autoAdjust="0"/>
  </p:normalViewPr>
  <p:slideViewPr>
    <p:cSldViewPr>
      <p:cViewPr varScale="1">
        <p:scale>
          <a:sx n="117" d="100"/>
          <a:sy n="117" d="100"/>
        </p:scale>
        <p:origin x="-60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11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38" Type="http://schemas.openxmlformats.org/officeDocument/2006/relationships/slide" Target="slides/slide128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144" Type="http://schemas.openxmlformats.org/officeDocument/2006/relationships/slide" Target="slides/slide134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50" Type="http://schemas.openxmlformats.org/officeDocument/2006/relationships/theme" Target="theme/theme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slide" Target="slides/slide106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40" Type="http://schemas.openxmlformats.org/officeDocument/2006/relationships/slide" Target="slides/slide130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43" Type="http://schemas.openxmlformats.org/officeDocument/2006/relationships/slide" Target="slides/slide133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63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1DEFA4-E95A-45BD-B44F-EF4E7634F2D3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7475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63" y="6467475"/>
            <a:ext cx="4308475" cy="341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2CA950-574E-4080-BDEC-9B96B8B736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3320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63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06E6DD-D8D1-40D6-965C-5C972583EAF6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3738"/>
            <a:ext cx="7953375" cy="3063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7475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63" y="6467475"/>
            <a:ext cx="430847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60D0D81-0DDC-4FB7-A4F5-2335B5CF7E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6234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F2276C-0F4C-4C69-825F-BD5DF3EFFCB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257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75DF817-5F53-4DA7-8F88-9997C465575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CCF4B97-B04F-42AC-A6AC-1E69844F75E4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691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036F188-7918-4560-8B27-91B0FFD5F74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6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3556385-43B9-42DC-91F1-0137C7F0ABA5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755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A6628FB-6281-4241-AC63-582CFC51B77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07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AF9FA80-3EB8-44D1-A74D-B1CE152315C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960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72A8DB4-AC56-48BD-A9CC-D5B957E8175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09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8CB85B1-F731-444F-A810-BAD23E698EF5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65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F906681-739E-47DB-8A8F-4993787A43A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1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18842E9-A925-4E67-86A5-0DBF1F81B954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574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FB7A79C-9DFD-43FD-BA94-1EEF3632EE01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5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5ACB3CF-D847-4D4D-AFB4-653A22D1EE29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779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199C7CD-9AF8-4F7D-8D7F-3DE741193E6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7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52D1A95-3104-4551-9F0A-4DE88B68278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984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31DB4A2-3F62-4A86-982A-6B130BF94E2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107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9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9705D3E-3E23-47FB-AF94-38480B8AB34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896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3C13995-BDAF-46F5-B0BD-48FE222E342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8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C8BDEAA-BCF5-44EC-9041-EA4CCE54954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008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ACCA901-9781-4E46-B401-2B14DECE433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0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0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66518E8-DFF9-4F84-8800-4E2DD363AC8D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213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B164D32-3FCD-4AA0-AC0E-93F9B52151B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2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21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15DC891-4A8F-47D5-9179-4962FFBAC63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417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D7FA2F2-2F1B-49B4-8A14-77978F8795D1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4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43671C-D66D-4270-9032-26FCA98F4009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622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0495A31-459C-4133-B6E5-C088A268BB57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6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81A31E8-5A27-4733-A80F-2F2EDDD6207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3827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1865617-F29B-499E-BBBD-B9B6F242D6D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8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DFE9649-D1DD-4EDE-8E71-52D075741625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032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4FD0B62-3F14-4C23-93F1-66CCA54CA7B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119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0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05590B8-A345-4485-9BBD-513A0709BA1F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237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226C689-8FE0-4834-BC91-ED1746C1E57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2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ADFDC96-9D1F-471C-B143-588013D79DD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101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C4072BD-FBF8-4A3E-8664-DEF6D5FE6B2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1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86B3007-C019-4EE2-8D28-98FD044BA0CF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44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EE93CCC-7C4F-47C4-B64D-17AA9A80FD1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4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B5C763-8B59-4349-B3DF-381AC1826DC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851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0A6F66E-D6B3-43C1-ADD4-1F99AFD6C1B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8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C01DCD4-6CC2-4921-BAAD-195FA7D3087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670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B9D4C69-BDEC-4220-8314-811A7F3F450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56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67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3F121BF-8D60-45B6-8F98-D5B0CC40279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285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740C9E3-9BB0-48CA-BEB9-CD62B5E6FF39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126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62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28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698D2D5-041D-4D63-80C4-15B4CC7F396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130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797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428CD51-F695-46F1-9A71-3D45660B0F9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130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67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3002FAA-3C3A-419E-BC96-1D476BDBD4D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05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64195F6-6141-4344-848E-4C3E62D410A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3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7866F1E-DF8D-4CDD-92C4-6E01FC02E12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131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00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48675ED-5D47-47F8-B7B8-49AB5C728591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131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70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19714FB-EC8B-485B-952A-274557514B7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134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333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44C93A6-CF3C-45FB-BB06-69DF5CB75638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134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83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33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7C9D3C8-3BCD-4B69-91B0-07FB7415604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510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B80DD8D-2A57-4E53-A0F9-79647F2FDD7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644958F-656D-444B-BB5B-8557D9EC430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856A226-F0ED-42F7-85C6-2AB3BB387D21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77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DCB49DE-F78D-4A1B-B29B-53C575C6B45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534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A561692-9A9E-4ED5-96CE-CF889E3B54D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5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CC1E52E-85CF-4BDE-AF3E-872CDCBF776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944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E68E3FE-BB72-4462-817E-5574204B302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17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9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03609F1-B5F1-4740-9F1D-FE1A6C896E8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763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0543AFB-BF1B-474C-97A9-E63F3D31585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7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B75E2BF-8EB3-4A91-BDCC-4E9FB9CC059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968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DBAC9E0-3D17-480A-A94E-A4B5A4AB32B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9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3C13212-E0A5-4313-A5FC-E5C18823618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173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6171168-D21F-4999-BE92-76CB2D760AE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F313D3D-6710-4C71-A255-3DE7F80C355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D3B8F0D-0F73-41BA-9B91-638FAA083E7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52E03A8-562C-4A0A-817A-C21C6FDC852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827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BEFD9D8E-1F9C-448E-BA6A-B6DA3140DA7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5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ADBB339-D894-40EB-914F-3AB904F1943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787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AAD16D5-C080-49E5-85BA-8A8B9985A39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7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CB22652-9F4B-429F-8C75-92A13CFB31E9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CF0C08C-91EC-4B0F-8DE0-2835E98B5C3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ED6F1EA-F224-4AA3-830B-442FD0938BEE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4011D3F-8159-432B-A1E1-4407A9125159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DDAAD02-276B-407D-9946-E50DB3EB885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6E9387D-EFCA-4A2D-9FDB-D26DBE4453D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29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CAC4123-33FA-4491-9F68-DB82AE0E3A9D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10B9765-A0BC-4A84-9145-C57E535AFFD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30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6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054987F-38B1-4327-A6C1-8C3AAF9045B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835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9504CE7-84C2-4710-94E5-4D7D5A5668E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38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8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0C7196B-4A9B-429E-8DD1-4B9C3EA7A17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040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1EE25B3-952F-466F-9FEE-CBFFF5E33D54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39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0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4F2276C-0F4C-4C69-825F-BD5DF3EFFCB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257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75DF817-5F53-4DA7-8F88-9997C465575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2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4248771-16B3-44A0-A919-2BE2B67B1FC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245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72D5387-F46F-415A-8E0B-7605667846D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2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FD3063A-FBA3-4036-BCC4-7F32523E953E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449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BC983DD1-9D48-4D66-ADBB-A0EA6983E7E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4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5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72981B1-B56E-43E6-A488-15068101831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1667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B41AF1C4-5CE0-4C7D-BF0C-B797443F652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1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A388462-1F10-44A6-B3FF-68AA38D77FF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25CC8F3-A07B-4882-BCB7-3899665A11B3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1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FD60205-A154-4792-9AE9-6F4A1C8E347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419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9B0BA8B-A659-4B7A-8902-02A7E413507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5300A4-C495-4FFE-9941-4D50CA769E3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341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A158319-A6C3-4774-8B77-4FA2F1F4A8F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73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5BC3401-F03D-408E-BCF8-FD263995A78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750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62FF2EC-C9AC-4728-880A-6A3DB803722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48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77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D6F67BE-4F83-4F99-93A2-5D77E7397F88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0579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CA7AF2A7-2799-4C86-B708-FA1C609A1B0C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50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0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49CC10D-8353-4208-A162-8AC42755D849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2627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BA0DE82-E3E9-446D-B4CF-C17FB13CE09D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51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2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3748F81-3140-4B82-B526-F82B2B4471E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5ADF0F98-DD2C-472D-B80D-ED46125CA45D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52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3180E43-F42E-4A70-9AB5-E68D951C06B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6723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4BF57B3B-4F8F-4684-8182-2AD24127FD81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53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6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5A20FBD-EC24-4982-B23A-54DF12C6858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8771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A8BC9F6-BD0F-4448-9D76-73B919C995B0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54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8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621F7B3-8D89-46A0-8DAB-B6BAD1F1349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0819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38CFBD5-1DEF-4844-AD7A-796863CA45A1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55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0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E997AD1-5DAF-446A-81C7-D21EF5C67EE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2867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A157A5B-8674-44FC-8092-966FB84916AA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56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2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73D5287-7553-49AD-B7BF-26F8FAFEBAE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6963" name="Rectangle 7"/>
          <p:cNvSpPr txBox="1">
            <a:spLocks noGrp="1" noChangeArrowheads="1"/>
          </p:cNvSpPr>
          <p:nvPr/>
        </p:nvSpPr>
        <p:spPr bwMode="auto">
          <a:xfrm>
            <a:off x="4024313" y="9775825"/>
            <a:ext cx="3079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48DEC92-AB42-40DB-8825-DD206BB3F1AD}" type="slidenum">
              <a:rPr lang="ru-RU" altLang="ru-RU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>
                <a:spcBef>
                  <a:spcPct val="0"/>
                </a:spcBef>
              </a:pPr>
              <a:t>57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6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87913"/>
            <a:ext cx="5208587" cy="4630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944C22-EDA2-46E3-AC7A-1E6164DF180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9011" name="Rectangle 7"/>
          <p:cNvSpPr txBox="1">
            <a:spLocks noGrp="1" noChangeArrowheads="1"/>
          </p:cNvSpPr>
          <p:nvPr/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E222C78C-5B96-4B93-967F-E27F3F5A0AC1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58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9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8587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D78AA4-A87B-4E00-A8C1-F4A8526C94B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1059" name="Rectangle 7"/>
          <p:cNvSpPr txBox="1">
            <a:spLocks noGrp="1" noChangeArrowheads="1"/>
          </p:cNvSpPr>
          <p:nvPr/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F9B0CA3-6550-4C2A-91C6-DFCD85493976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59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1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8587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AFF2497-7D0D-4F7F-8B45-06485C856A8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3107" name="Rectangle 7"/>
          <p:cNvSpPr txBox="1">
            <a:spLocks noGrp="1" noChangeArrowheads="1"/>
          </p:cNvSpPr>
          <p:nvPr/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897C9EE-8417-40C4-9425-7B1E0EEF28B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3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8587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5BA9C92-20C9-4A5D-9460-6FD754080DA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6675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D1F1D5D-3DAC-48B7-89A0-BC87B3148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9140344-584B-4310-AFF3-9FB7DB80A05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0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9683DC6-C36B-40E5-B1FC-929039CE1377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DCD8324-1D83-4724-88B2-308C3742E6CE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2B88CBF-48EC-49D6-90C4-1C9C0CED019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07BCFB9-5FE0-4122-BF03-22732A2BA17E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1299" name="Rectangle 7"/>
          <p:cNvSpPr txBox="1">
            <a:spLocks noGrp="1" noChangeArrowheads="1"/>
          </p:cNvSpPr>
          <p:nvPr/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EBDB27E-4C5B-40AE-B18B-3BD60CEA8277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1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3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860925"/>
            <a:ext cx="5208587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415BA8F-F953-4E6F-ABDF-947183FE3D8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65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64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8E757A4-E973-43DF-A3C4-F9C729F6F8A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6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211EC4D-7248-4E5A-B100-92DAF26FC124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8467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E5C0577-8E23-4885-B8F5-79825AAAAE6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8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33F4FD3-F5B9-4DDB-96E0-F95994D3390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82F4F94-D427-4A4D-9B7C-71E186B66C1A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3B4829E-C650-4247-9F05-5B156975A80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69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A2432BE-2D8E-46FC-8423-B3638E3BDFDD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69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58BD19E-DFA2-4498-81C8-53FD69D07248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077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0AE4825-76B0-4B30-9345-216376BD823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0B3877B-B34E-4013-97D4-2EA1EBD0AE6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870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A02A3BC-2E39-43BF-BF5A-E792BBA04BA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8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2EE2AEF-FA62-4AB7-8F60-9A3787BB16F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075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A42A047-3B64-4B0A-ADDC-CEC92A95C8A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0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787EA70-7A78-4721-BFB8-E793F0995B8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280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0F12940-CCC3-4702-B710-5890EDF7B01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2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65875FD-EAC2-4587-9AB7-DF96D4431EB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76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89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224AA75-97C9-4547-9D61-3FBB81D0853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6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9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F89D1E3-FAA2-4483-B640-5371E3D3436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32CB9A3-CC17-4E6D-B7F0-829FAF72769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FED135-2412-4A43-96E4-4293A78A1871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78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5091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EEF9D96-BD43-4898-B402-AD13DC098944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78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5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23082AB-38C7-4850-B718-8B3F625E4C1A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816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2F8DDDE-D74E-4167-926B-65D3A186CE2B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8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284C4DA-4402-4772-A99F-D5CA1E2CEAE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B275726-2595-4F64-A2FD-94F4315E8D1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2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E6C1FA1-363F-4ECA-BA56-D4A29D15BFCD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021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206AD4F-5BD3-4FD9-8E69-481E4F1A5F04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0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02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84C2C8E-474A-4C87-A14C-01D572B25A4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225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8E15649-8224-497E-A832-65A28412A60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2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FFC57B4-CB0D-4F34-B9F4-69F157A8E59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4307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D595487-3A5C-4C76-AF66-B72D5A331C9F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4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43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1C2831-75BF-41AA-96DB-9FF1C32FD61D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635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025F1A5-B413-4D3F-9282-6F0A8D122D7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6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63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FA66FA2-B718-43A3-88A4-5FA18EDE0693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6595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7F3B61B-C23C-46B6-8A3A-4DCF27755EE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88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66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C1C9DC7-3517-49FE-9EFB-F7F0C10AFD69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273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0C01675-3023-4440-BFF8-16492368446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89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72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27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E06C9A0-8498-4199-92B7-644F48E591C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90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883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BDA3D49-E162-4085-AA74-46C584B2F4A5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78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8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3F9E07-150C-4ACC-8AF0-6157D0C0C8E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4867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15B3D37-DF7C-4A0B-953F-6133241E7B4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4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32CFF9C-8714-455A-9101-7C9265D51FE7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91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80931" name="Rectangle 7"/>
          <p:cNvSpPr txBox="1">
            <a:spLocks noGrp="1" noChangeArrowheads="1"/>
          </p:cNvSpPr>
          <p:nvPr/>
        </p:nvSpPr>
        <p:spPr bwMode="auto">
          <a:xfrm>
            <a:off x="5835650" y="7280275"/>
            <a:ext cx="44624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5" tIns="47547" rIns="95095" bIns="475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0D55924-E71E-4EE8-A85B-093659A6C3E8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80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09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188" y="3640138"/>
            <a:ext cx="7551737" cy="344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5563453-A1CD-4020-B11B-131326E73410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89123" name="Rectangle 7"/>
          <p:cNvSpPr txBox="1">
            <a:spLocks noGrp="1" noChangeArrowheads="1"/>
          </p:cNvSpPr>
          <p:nvPr/>
        </p:nvSpPr>
        <p:spPr bwMode="auto">
          <a:xfrm>
            <a:off x="4030663" y="9740900"/>
            <a:ext cx="30813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6" tIns="47619" rIns="95236" bIns="47619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A39DCF1-4245-4F84-8E97-0E2FFBA3C476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89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868863"/>
            <a:ext cx="5213350" cy="461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7450" indent="-2365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62113" indent="-2365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8363" indent="-2365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955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527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099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7163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9585943-DDE6-4B92-ABC1-13188BE4C05B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1171" name="Rectangle 7"/>
          <p:cNvSpPr txBox="1">
            <a:spLocks noGrp="1" noChangeArrowheads="1"/>
          </p:cNvSpPr>
          <p:nvPr/>
        </p:nvSpPr>
        <p:spPr bwMode="auto">
          <a:xfrm>
            <a:off x="4030663" y="9740900"/>
            <a:ext cx="30813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36" tIns="47619" rIns="95236" bIns="47619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B09D59A6-3167-41B6-9934-49356AAFC79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93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1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6763"/>
            <a:ext cx="6824663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868863"/>
            <a:ext cx="5213350" cy="461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598BBD8-A7DF-4F1B-A715-07E8DDB06755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94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321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4C09A66-EE7A-4B36-8F1B-EF0A54B58AA0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3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ED28D7-DD75-4454-B681-395E62B5B956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9363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3C8B268-E02F-4C6B-958E-D504A0EEEBB4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97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9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28460D-4DD1-46C1-B908-97F8B9D563B8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99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3459" name="Rectangle 7"/>
          <p:cNvSpPr txBox="1">
            <a:spLocks noGrp="1" noChangeArrowheads="1"/>
          </p:cNvSpPr>
          <p:nvPr/>
        </p:nvSpPr>
        <p:spPr bwMode="auto">
          <a:xfrm>
            <a:off x="5583238" y="7021513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78E750E-E322-4FF8-9C1A-5BE85C4DC0BB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/>
              <a:t>99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03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4450" y="3511550"/>
            <a:ext cx="7224713" cy="3325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D2840-673F-4846-AA32-CBD81CDEFEDA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5BEA2-E70E-4C2E-A05F-47DA137348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894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F368-64CC-4E8E-9090-5AF6379A0034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8D153-463B-46F7-9986-96F504275C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64124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5609D-2841-4C28-B43E-77225E2B34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7982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54E07-C434-4058-A07D-8ABA107A6D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024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114BF-881A-4B09-8243-4E8A40CC91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20798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F478F-54B6-4DF4-A03F-9C3B4A7D0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1795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CB939-1F80-4CF6-A695-246FC53A9F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11489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5D9E7-ACE7-4AEA-936E-ADEB802E5B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3883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33F1E-1ACE-436D-8243-490C2D3878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13668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89DD0-6B74-4E2F-A7E6-E9D3DD2FE2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1043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C4728-2484-47FE-AA52-E3D55061A1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1526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EE249-506B-41C4-B447-5642C88543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7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5B-FCA9-4E7F-815D-D93863B0972A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95E8-8BCC-471B-8B52-996E180214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1590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2A614-18E7-4FC3-B362-E653D0C445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679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9D8CD-BE11-4713-AD1D-C198FC69D0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221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3AC51-7F4E-489A-90C9-3DF79D694E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57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2D816-05BF-4713-953B-9F6772CFD4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768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A0ED2-2525-4F29-8909-8A0C0471B7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684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B36F0-A8B3-4710-827E-5BD1B39C05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3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24891-E8F1-4ED7-8E1D-9163A7EDD3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1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7938" y="0"/>
            <a:ext cx="12184062" cy="6838950"/>
          </a:xfrm>
          <a:prstGeom prst="rect">
            <a:avLst/>
          </a:prstGeom>
          <a:noFill/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64177-52AE-4380-84C7-4D20BF946F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2300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4845A-654F-4C1B-84D9-80DA1A275E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18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5CA3C-F2D5-4C1A-A5F8-64603381354B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80F77-D81A-421D-BEBD-E6B08DC908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5666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0B65F-1D47-4F57-9EDB-4CB8769068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476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58C25-8031-4FA4-A5EF-4EA558F000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34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279AD-DF1E-4165-A9A5-B54A094A04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0858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0FED-E67E-471D-A5B9-FED9EF5682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579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902E-CB25-4A45-850A-FF06D695C1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19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F4C13-516E-4FEC-B6AF-F91BBBC28A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175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DD4F3-B2FA-4D9E-9F99-CEA5A9897C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164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605E-EA14-408D-AA88-F554D1586D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2795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EF4B-F9FF-409E-A3B5-6123C5E44B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82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D0694-6BEF-4C19-8374-A3405E0D12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79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87EFE-7E1F-47A6-9BB2-C4B2C43BE789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DBC5D-FC57-480B-937F-EA8D0193F6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5076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1B483-81DE-4525-9AD1-CF7733B69E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601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58444-789E-4334-83DC-0BA6FFC1A7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2146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391C2-AB75-473E-AE1D-095CF70B8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505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1DDB7-2624-40F7-87BF-B1A2FBAB7B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496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36E87-531B-45E0-A18B-7256A021B1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743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8FFAB-D5C4-4D41-A505-63967B68C6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143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47045-AEDC-4778-ADF3-0FBAA3E70A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641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F5C2C-96AE-497F-8218-CE3C2EA341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1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AD604-E296-4202-A765-D5EA9DC081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8513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F1F7E-FA26-45DB-89DD-B8FA39F5C2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94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65889-5B42-431B-AFDE-0A3C04154C30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B5977-F454-49FE-A2AE-3111C399D2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4449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E8D10-D327-448D-9091-3F85552F69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251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4FEF5-4D22-46A7-9F66-53F5843A8C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6099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B6FD-50F8-4CC3-9ABA-A2A7A6FDE8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7578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ADF9F-E67A-490E-BD52-17FDA4E4CE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614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25ADF-5477-45AB-A522-B731CFC04C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7919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F0930-92DD-480E-9698-9B86B89B01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5947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682FC-9679-4911-A45C-2473B5912A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967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DE479-EB96-4EF3-A77E-8E149CC420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49096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73D2D-195E-499C-99B0-636AA691C5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8637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AE526-0AF9-4461-AEB9-EB79EBA3F8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815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65E2F-2BF9-46F3-A12C-B9E188AB8416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D12FE-DDF1-4E4E-BEAC-B8D942AEC9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258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747BA-1BE9-4B5F-82C2-442266F1CB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454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5EAA2-CD29-4D6B-AFB1-67A85B4988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5219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68C62-EEED-4AC0-B58E-A9F3363BA9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5796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1E7D1-A6D3-402D-83EA-527A48DD6C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41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60FF0-A02C-4997-B631-C8630FC2CC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335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94A3B-CD8D-4D9E-92AD-617D27A3F1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3142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FCF8B-3697-4955-A276-0E88BA11D3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8820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A2342-F3E4-415F-ABAD-365B103C8B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1804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25EDC-B7AD-4214-B5D7-9F48681926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130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44C77-810E-4CD4-B440-F9B27E673A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201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90146-3713-42DC-958C-17F13014EF53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350EF-A53E-4165-8711-FE2F9C2E1D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9164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3766C-614B-45E5-84CC-27FE05A5E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278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444E9-07EF-420D-A3D2-C071589F79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883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A833D-A0D7-4BD2-9537-FFC1BA166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5388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84902-D1A6-4D0F-A9AF-BDCBE8BC09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1250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33AC4-675F-4818-B52F-3C0715EE81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91569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775B5-B74B-46EC-A2EF-F565EF2B59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4618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3FD8A-94B9-4F1D-AA24-A339BD043C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0438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C579B-428E-44B3-BBA3-64987842E7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482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B80B-914C-4983-B30B-4028AE3496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10867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D93B3-E689-4ED4-936A-1E7A3E6339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49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B6771-1E06-4D4E-9254-0EC1526A4E08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96D27-E531-4C12-B30C-4F6E11C2C6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6271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F3153-95B8-4990-8FA4-ABE80D846F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529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5C2FB-BD89-45A4-88FC-FAE236860C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7241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7CC9F-605E-4EDB-89B0-FACD1FDCF9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383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B448C-EFE2-44E2-AA25-26DF491CCC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138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3FBCC-8A95-4F4D-B627-532D68847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72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1703C-15FA-4FC7-9496-2F3BA9E4EB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64064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3EA01-BBF7-4043-9EF8-301FB122FA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5386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333BA-B260-442D-9D9C-84AB036B53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3044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689A2-FE69-41CB-903F-9352AC7FB9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945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0B300-3022-4D43-8C4F-2154A21C20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520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5EF9-86E5-45C6-8AA6-A11742738160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5462F-9764-4EE5-A1BB-26DAA638CA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4305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FB29B-9306-4B0C-B35C-4EB9B2540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86047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67EE7-E55D-415C-B523-3DD208B66D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9523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1451A-9484-40FD-9760-21B56E9D3E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50635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CE0CE-039F-4955-8A82-9D675C864D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033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74799-28FB-42BA-ACAB-4C528A59B8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666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30F9B-26AA-4048-8192-D9074475D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901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2B75D-59F8-4906-BE87-FD31F15CC6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8986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5C3D0-6015-4C9E-BE9F-62D776664C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055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7013-952C-48AE-B975-090049D64D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973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E9B0D-B65F-4D01-BEA5-DDE8C42568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58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7B2EA-AAE1-4AE9-9CDB-13EE81879EE9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4A0B2-B326-4151-90D7-0C06C40CF6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73430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6BA3D-E8C1-4D95-B418-423F9BCD8C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160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7D0DB-5066-49D2-97F6-075F48B911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74036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818B-3659-4F9F-BFEA-0E2FE84DE2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75773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F7517-66A0-492F-9A1C-69A8138845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89336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F3EEA-457D-491A-91E1-EBE415BBF8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2483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F6D01-D271-4849-917A-142E2BCBB9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91711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67DF1-FF0D-4AAA-8E15-BACA63DFE8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22287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0B951-5CCE-4882-82C3-63391058F9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82870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140CE-044D-4D40-87C5-FB8E3518F9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886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069A-2CAF-4C42-AA9E-E477DB4FB9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345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B48ABB-02A3-4DB6-B2AD-EA11DC4634E9}" type="datetimeFigureOut">
              <a:rPr lang="ru-RU"/>
              <a:pPr>
                <a:defRPr/>
              </a:pPr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1F37B84-5E82-4F33-AFA7-F3F6232AC0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36" r:id="rId1"/>
    <p:sldLayoutId id="2147496237" r:id="rId2"/>
    <p:sldLayoutId id="2147496238" r:id="rId3"/>
    <p:sldLayoutId id="2147496239" r:id="rId4"/>
    <p:sldLayoutId id="2147496240" r:id="rId5"/>
    <p:sldLayoutId id="2147496241" r:id="rId6"/>
    <p:sldLayoutId id="2147496242" r:id="rId7"/>
    <p:sldLayoutId id="2147496243" r:id="rId8"/>
    <p:sldLayoutId id="2147496244" r:id="rId9"/>
    <p:sldLayoutId id="2147496245" r:id="rId10"/>
    <p:sldLayoutId id="21474962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CB44EDE0-0260-4FDD-9250-5F78F09E33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35" r:id="rId1"/>
    <p:sldLayoutId id="2147496336" r:id="rId2"/>
    <p:sldLayoutId id="2147496337" r:id="rId3"/>
    <p:sldLayoutId id="2147496338" r:id="rId4"/>
    <p:sldLayoutId id="2147496339" r:id="rId5"/>
    <p:sldLayoutId id="2147496340" r:id="rId6"/>
    <p:sldLayoutId id="2147496341" r:id="rId7"/>
    <p:sldLayoutId id="2147496342" r:id="rId8"/>
    <p:sldLayoutId id="2147496343" r:id="rId9"/>
    <p:sldLayoutId id="2147496344" r:id="rId10"/>
    <p:sldLayoutId id="21474963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8B855DC8-4663-4E9E-907C-968C7983FF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47" r:id="rId1"/>
    <p:sldLayoutId id="2147496248" r:id="rId2"/>
    <p:sldLayoutId id="2147496249" r:id="rId3"/>
    <p:sldLayoutId id="2147496250" r:id="rId4"/>
    <p:sldLayoutId id="2147496251" r:id="rId5"/>
    <p:sldLayoutId id="2147496252" r:id="rId6"/>
    <p:sldLayoutId id="2147496253" r:id="rId7"/>
    <p:sldLayoutId id="2147496254" r:id="rId8"/>
    <p:sldLayoutId id="2147496255" r:id="rId9"/>
    <p:sldLayoutId id="2147496256" r:id="rId10"/>
    <p:sldLayoutId id="21474962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88629D46-A9A3-43C9-8624-97477624C9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58" r:id="rId1"/>
    <p:sldLayoutId id="2147496259" r:id="rId2"/>
    <p:sldLayoutId id="2147496260" r:id="rId3"/>
    <p:sldLayoutId id="2147496261" r:id="rId4"/>
    <p:sldLayoutId id="2147496262" r:id="rId5"/>
    <p:sldLayoutId id="2147496263" r:id="rId6"/>
    <p:sldLayoutId id="2147496264" r:id="rId7"/>
    <p:sldLayoutId id="2147496265" r:id="rId8"/>
    <p:sldLayoutId id="2147496266" r:id="rId9"/>
    <p:sldLayoutId id="2147496267" r:id="rId10"/>
    <p:sldLayoutId id="2147496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2F3CEF53-67F6-4C36-AB16-54627CCFA99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69" r:id="rId1"/>
    <p:sldLayoutId id="2147496270" r:id="rId2"/>
    <p:sldLayoutId id="2147496271" r:id="rId3"/>
    <p:sldLayoutId id="2147496272" r:id="rId4"/>
    <p:sldLayoutId id="2147496273" r:id="rId5"/>
    <p:sldLayoutId id="2147496274" r:id="rId6"/>
    <p:sldLayoutId id="2147496275" r:id="rId7"/>
    <p:sldLayoutId id="2147496276" r:id="rId8"/>
    <p:sldLayoutId id="2147496277" r:id="rId9"/>
    <p:sldLayoutId id="2147496278" r:id="rId10"/>
    <p:sldLayoutId id="21474962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712F900C-A3F8-4F13-8C55-CB141A6BEF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80" r:id="rId1"/>
    <p:sldLayoutId id="2147496281" r:id="rId2"/>
    <p:sldLayoutId id="2147496282" r:id="rId3"/>
    <p:sldLayoutId id="2147496283" r:id="rId4"/>
    <p:sldLayoutId id="2147496284" r:id="rId5"/>
    <p:sldLayoutId id="2147496285" r:id="rId6"/>
    <p:sldLayoutId id="2147496286" r:id="rId7"/>
    <p:sldLayoutId id="2147496287" r:id="rId8"/>
    <p:sldLayoutId id="2147496288" r:id="rId9"/>
    <p:sldLayoutId id="2147496289" r:id="rId10"/>
    <p:sldLayoutId id="21474962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CFF3647A-B44A-4AD0-B842-FCFFF82A33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91" r:id="rId1"/>
    <p:sldLayoutId id="2147496292" r:id="rId2"/>
    <p:sldLayoutId id="2147496293" r:id="rId3"/>
    <p:sldLayoutId id="2147496294" r:id="rId4"/>
    <p:sldLayoutId id="2147496295" r:id="rId5"/>
    <p:sldLayoutId id="2147496296" r:id="rId6"/>
    <p:sldLayoutId id="2147496297" r:id="rId7"/>
    <p:sldLayoutId id="2147496298" r:id="rId8"/>
    <p:sldLayoutId id="2147496299" r:id="rId9"/>
    <p:sldLayoutId id="2147496300" r:id="rId10"/>
    <p:sldLayoutId id="21474963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533581F-15C7-4AC4-AF2A-3647B384DA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02" r:id="rId1"/>
    <p:sldLayoutId id="2147496303" r:id="rId2"/>
    <p:sldLayoutId id="2147496304" r:id="rId3"/>
    <p:sldLayoutId id="2147496305" r:id="rId4"/>
    <p:sldLayoutId id="2147496306" r:id="rId5"/>
    <p:sldLayoutId id="2147496307" r:id="rId6"/>
    <p:sldLayoutId id="2147496308" r:id="rId7"/>
    <p:sldLayoutId id="2147496309" r:id="rId8"/>
    <p:sldLayoutId id="2147496310" r:id="rId9"/>
    <p:sldLayoutId id="2147496311" r:id="rId10"/>
    <p:sldLayoutId id="21474963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25FA2993-EA4F-4B39-912E-8A16D5D23C1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13" r:id="rId1"/>
    <p:sldLayoutId id="2147496314" r:id="rId2"/>
    <p:sldLayoutId id="2147496315" r:id="rId3"/>
    <p:sldLayoutId id="2147496316" r:id="rId4"/>
    <p:sldLayoutId id="2147496317" r:id="rId5"/>
    <p:sldLayoutId id="2147496318" r:id="rId6"/>
    <p:sldLayoutId id="2147496319" r:id="rId7"/>
    <p:sldLayoutId id="2147496320" r:id="rId8"/>
    <p:sldLayoutId id="2147496321" r:id="rId9"/>
    <p:sldLayoutId id="2147496322" r:id="rId10"/>
    <p:sldLayoutId id="21474963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FCF3BE05-84F9-4E6C-98ED-C0228F5007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24" r:id="rId1"/>
    <p:sldLayoutId id="2147496325" r:id="rId2"/>
    <p:sldLayoutId id="2147496326" r:id="rId3"/>
    <p:sldLayoutId id="2147496327" r:id="rId4"/>
    <p:sldLayoutId id="2147496328" r:id="rId5"/>
    <p:sldLayoutId id="2147496329" r:id="rId6"/>
    <p:sldLayoutId id="2147496330" r:id="rId7"/>
    <p:sldLayoutId id="2147496331" r:id="rId8"/>
    <p:sldLayoutId id="2147496332" r:id="rId9"/>
    <p:sldLayoutId id="2147496333" r:id="rId10"/>
    <p:sldLayoutId id="21474963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10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10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openxmlformats.org/officeDocument/2006/relationships/image" Target="../media/image59.png"/><Relationship Id="rId4" Type="http://schemas.openxmlformats.org/officeDocument/2006/relationships/hyperlink" Target="consultantplus://offline/ref=D6472B6DC2801AA2954AA9342C207408C36929DF15B3D37AF1AD0EFDF6F297BB0E891838F4793A20FB1E0D9FBF6FB0F0C912292839316EA1G1M2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2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1.png"/><Relationship Id="rId5" Type="http://schemas.openxmlformats.org/officeDocument/2006/relationships/image" Target="../media/image63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68.jpe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69.jpeg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70.jpeg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69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jpeg"/><Relationship Id="rId4" Type="http://schemas.openxmlformats.org/officeDocument/2006/relationships/image" Target="../media/image7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jpeg"/><Relationship Id="rId4" Type="http://schemas.openxmlformats.org/officeDocument/2006/relationships/image" Target="../media/image72.jf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png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jpe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87.jpeg"/><Relationship Id="rId4" Type="http://schemas.openxmlformats.org/officeDocument/2006/relationships/image" Target="../media/image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92.png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jpeg"/><Relationship Id="rId5" Type="http://schemas.openxmlformats.org/officeDocument/2006/relationships/image" Target="../media/image93.png"/><Relationship Id="rId4" Type="http://schemas.openxmlformats.org/officeDocument/2006/relationships/image" Target="../media/image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jpeg"/><Relationship Id="rId5" Type="http://schemas.openxmlformats.org/officeDocument/2006/relationships/image" Target="../media/image94.png"/><Relationship Id="rId4" Type="http://schemas.openxmlformats.org/officeDocument/2006/relationships/image" Target="../media/image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7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27448" y="3861048"/>
            <a:ext cx="10297144" cy="2592288"/>
          </a:xfrm>
          <a:prstGeom prst="rect">
            <a:avLst/>
          </a:prstGeom>
          <a:noFill/>
          <a:ln w="53975">
            <a:solidFill>
              <a:srgbClr val="82A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Bannovkv\Desktop\jhfy;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6" b="79883" l="31406" r="68906">
                        <a14:foregroundMark x1="48828" y1="23828" x2="48828" y2="23828"/>
                        <a14:foregroundMark x1="64766" y1="21387" x2="34219" y2="21875"/>
                        <a14:foregroundMark x1="35391" y1="15234" x2="66016" y2="14746"/>
                        <a14:foregroundMark x1="36875" y1="57520" x2="64609" y2="57227"/>
                        <a14:foregroundMark x1="34844" y1="56152" x2="40078" y2="76172"/>
                        <a14:foregroundMark x1="33594" y1="57227" x2="39453" y2="58008"/>
                        <a14:foregroundMark x1="37656" y1="62891" x2="65781" y2="62793"/>
                        <a14:foregroundMark x1="65703" y1="67773" x2="37734" y2="69434"/>
                        <a14:foregroundMark x1="64609" y1="71777" x2="39297" y2="74316"/>
                        <a14:foregroundMark x1="64219" y1="72852" x2="47031" y2="7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80" t="13791" r="31193" b="20241"/>
          <a:stretch/>
        </p:blipFill>
        <p:spPr bwMode="auto">
          <a:xfrm>
            <a:off x="1488288" y="4158240"/>
            <a:ext cx="1440000" cy="2030503"/>
          </a:xfrm>
          <a:prstGeom prst="rect">
            <a:avLst/>
          </a:prstGeom>
          <a:noFill/>
          <a:effectLst>
            <a:outerShdw blurRad="635000" dir="5400000" sx="108000" sy="108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208288" y="386351"/>
            <a:ext cx="8640240" cy="2627518"/>
          </a:xfrm>
          <a:prstGeom prst="parallelogram">
            <a:avLst/>
          </a:prstGeom>
          <a:gradFill>
            <a:gsLst>
              <a:gs pos="0">
                <a:srgbClr val="49779C"/>
              </a:gs>
              <a:gs pos="100000">
                <a:srgbClr val="82A6C4"/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АКТУАЛЬНЫЕ ВОПРОСЫ ЗАПОЛНЕНИЯ СВЕДЕНИЙ </a:t>
            </a:r>
            <a:br>
              <a:rPr lang="ru-RU" sz="28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8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О ДОХОДАХ, РАСХОДАХ</a:t>
            </a:r>
            <a:r>
              <a:rPr lang="ru-RU" sz="2800" b="1" kern="0" smtClean="0">
                <a:solidFill>
                  <a:schemeClr val="bg1"/>
                </a:solidFill>
                <a:latin typeface="Sitka Banner" panose="02000505000000020004" pitchFamily="2" charset="0"/>
              </a:rPr>
              <a:t>, </a:t>
            </a:r>
            <a:r>
              <a:rPr lang="ru-RU" sz="2800" b="1" kern="0" smtClean="0">
                <a:solidFill>
                  <a:schemeClr val="bg1"/>
                </a:solidFill>
                <a:latin typeface="Sitka Banner" panose="02000505000000020004" pitchFamily="2" charset="0"/>
              </a:rPr>
              <a:t>ОБ ИМУЩЕСТВЕ </a:t>
            </a:r>
            <a:r>
              <a:rPr lang="ru-RU" sz="28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И ОБЯЗАТЕЛЬСТВАХ ИМУЩЕСТВЕННОГО ХАРАКТЕРА</a:t>
            </a:r>
            <a:endParaRPr lang="ru-RU" sz="2800" b="1" kern="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1031" name="Picture 7" descr="C:\Users\Bannovkv\Desktop\Без имени-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37"/>
          <a:stretch/>
        </p:blipFill>
        <p:spPr bwMode="auto">
          <a:xfrm>
            <a:off x="4119422" y="4115791"/>
            <a:ext cx="1440000" cy="2115399"/>
          </a:xfrm>
          <a:prstGeom prst="rect">
            <a:avLst/>
          </a:prstGeom>
          <a:noFill/>
          <a:effectLst>
            <a:outerShdw blurRad="635000" dir="5400000" sx="108000" sy="108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annovkv\Desktop\Без имени-2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13" y="4090569"/>
            <a:ext cx="1440000" cy="2056186"/>
          </a:xfrm>
          <a:prstGeom prst="rect">
            <a:avLst/>
          </a:prstGeom>
          <a:noFill/>
          <a:effectLst>
            <a:outerShdw blurRad="635000" dir="5400000" sx="108000" sy="108000" algn="t" rotWithShape="0">
              <a:prstClr val="black">
                <a:alpha val="2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6168008" y="3140968"/>
            <a:ext cx="0" cy="576064"/>
          </a:xfrm>
          <a:prstGeom prst="line">
            <a:avLst/>
          </a:prstGeom>
          <a:ln w="76200">
            <a:solidFill>
              <a:srgbClr val="82A6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Bannovkv\Desktop\Рисунок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98" y="4351372"/>
            <a:ext cx="779029" cy="8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4072" y="5301208"/>
            <a:ext cx="16379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9779C"/>
                </a:solidFill>
              </a:rPr>
              <a:t>СПО </a:t>
            </a:r>
            <a:br>
              <a:rPr lang="ru-RU" b="1" dirty="0" smtClean="0">
                <a:solidFill>
                  <a:srgbClr val="49779C"/>
                </a:solidFill>
              </a:rPr>
            </a:br>
            <a:r>
              <a:rPr lang="ru-RU" sz="1700" b="1" dirty="0" smtClean="0">
                <a:solidFill>
                  <a:srgbClr val="49779C"/>
                </a:solidFill>
              </a:rPr>
              <a:t>«Справки БК»</a:t>
            </a:r>
            <a:endParaRPr lang="ru-RU" sz="1700" b="1" dirty="0">
              <a:solidFill>
                <a:srgbClr val="49779C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6067" y="4177111"/>
            <a:ext cx="1440000" cy="2016000"/>
          </a:xfrm>
          <a:prstGeom prst="roundRect">
            <a:avLst>
              <a:gd name="adj" fmla="val 9698"/>
            </a:avLst>
          </a:prstGeom>
          <a:noFill/>
          <a:ln w="53975">
            <a:solidFill>
              <a:srgbClr val="4977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3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893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44675"/>
            <a:ext cx="85629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5750" y="3917950"/>
            <a:ext cx="8474075" cy="663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3804540" y="4725144"/>
            <a:ext cx="438785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Добавлена возможность указать государственный регистрационный номер транспортного средства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углом вверх 3"/>
          <p:cNvSpPr/>
          <p:nvPr/>
        </p:nvSpPr>
        <p:spPr>
          <a:xfrm rot="5400000" flipV="1">
            <a:off x="9517857" y="5191919"/>
            <a:ext cx="1090612" cy="1308100"/>
          </a:xfrm>
          <a:prstGeom prst="bentUpArrow">
            <a:avLst/>
          </a:prstGeom>
          <a:solidFill>
            <a:srgbClr val="000066">
              <a:alpha val="69000"/>
            </a:srgbClr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4548" name="Прямоугольник 5"/>
          <p:cNvSpPr>
            <a:spLocks noChangeArrowheads="1"/>
          </p:cNvSpPr>
          <p:nvPr/>
        </p:nvSpPr>
        <p:spPr bwMode="auto">
          <a:xfrm>
            <a:off x="9183688" y="1628775"/>
            <a:ext cx="2895600" cy="3416320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Sitka Banner" panose="02000505000000020004" pitchFamily="2" charset="0"/>
              </a:rPr>
              <a:t>В графе «Номинальная величина обязательства» отражается информация </a:t>
            </a:r>
            <a:br>
              <a:rPr lang="ru-RU" altLang="ru-RU" sz="1800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altLang="ru-RU" sz="1800" dirty="0">
                <a:solidFill>
                  <a:srgbClr val="000066"/>
                </a:solidFill>
                <a:latin typeface="Sitka Banner" panose="02000505000000020004" pitchFamily="2" charset="0"/>
              </a:rPr>
              <a:t>о цене, которая определена эмитентом при выпуске ценной бумаги. В данной графе указывается номинальная величина обязательства одной ценной бумаги, а не их совокупности </a:t>
            </a:r>
            <a:endParaRPr lang="ru-RU" altLang="ru-RU" sz="1800" u="sng" dirty="0">
              <a:solidFill>
                <a:srgbClr val="000066"/>
              </a:solidFill>
              <a:latin typeface="Sitka Banner" panose="02000505000000020004" pitchFamily="2" charset="0"/>
            </a:endParaRPr>
          </a:p>
        </p:txBody>
      </p:sp>
      <p:pic>
        <p:nvPicPr>
          <p:cNvPr id="404484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3379788"/>
            <a:ext cx="354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51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1947863"/>
            <a:ext cx="8794750" cy="309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217988" y="2349500"/>
            <a:ext cx="1801812" cy="15843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Стрелка: вправо 14"/>
          <p:cNvSpPr/>
          <p:nvPr/>
        </p:nvSpPr>
        <p:spPr>
          <a:xfrm rot="13202310">
            <a:off x="6765925" y="3173413"/>
            <a:ext cx="519113" cy="319087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04488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3827463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4492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199" y="5269969"/>
            <a:ext cx="8448675" cy="1152000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>При этом отдельные ценные бумаги (инвестиционный пай паевого инвестиционного фонда, депозитарные расписки, закладные, ипотечные сертификаты участия, сберегательные сертификаты) </a:t>
            </a:r>
            <a:r>
              <a:rPr lang="ru-RU" altLang="ru-RU" sz="1600" b="1" u="sng" dirty="0">
                <a:solidFill>
                  <a:srgbClr val="000066"/>
                </a:solidFill>
                <a:latin typeface="Sitka Banner" panose="02000505000000020004" pitchFamily="2" charset="0"/>
              </a:rPr>
              <a:t>не имеют номинальной стоимости. </a:t>
            </a:r>
            <a:r>
              <a:rPr lang="en-US" altLang="ru-RU" sz="1600" b="1" u="sng" dirty="0">
                <a:solidFill>
                  <a:srgbClr val="000066"/>
                </a:solidFill>
                <a:latin typeface="Sitka Banner" panose="02000505000000020004" pitchFamily="2" charset="0"/>
              </a:rPr>
              <a:t/>
            </a:r>
            <a:br>
              <a:rPr lang="en-US" altLang="ru-RU" sz="1600" b="1" u="sng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altLang="ru-RU" sz="1600" b="1" u="sng" dirty="0">
                <a:solidFill>
                  <a:srgbClr val="000066"/>
                </a:solidFill>
                <a:latin typeface="Sitka Banner" panose="02000505000000020004" pitchFamily="2" charset="0"/>
              </a:rPr>
              <a:t>В этой связи данная графа не заполняется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 углом вверх 20"/>
          <p:cNvSpPr/>
          <p:nvPr/>
        </p:nvSpPr>
        <p:spPr>
          <a:xfrm rot="5400000" flipV="1">
            <a:off x="9246085" y="4882667"/>
            <a:ext cx="1700834" cy="1241425"/>
          </a:xfrm>
          <a:prstGeom prst="bentUpArrow">
            <a:avLst>
              <a:gd name="adj1" fmla="val 25000"/>
              <a:gd name="adj2" fmla="val 23800"/>
              <a:gd name="adj3" fmla="val 25000"/>
            </a:avLst>
          </a:prstGeom>
          <a:solidFill>
            <a:srgbClr val="000066">
              <a:alpha val="69000"/>
            </a:srgbClr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65572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047875"/>
            <a:ext cx="8497887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5573" name="Прямоугольник 5"/>
          <p:cNvSpPr>
            <a:spLocks noChangeArrowheads="1"/>
          </p:cNvSpPr>
          <p:nvPr/>
        </p:nvSpPr>
        <p:spPr bwMode="auto">
          <a:xfrm>
            <a:off x="1055688" y="5522798"/>
            <a:ext cx="7561262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>Уставный капитал зарубежных организаций необходимо устанавливать </a:t>
            </a:r>
            <a:r>
              <a:rPr lang="en-US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/>
            </a:r>
            <a:br>
              <a:rPr lang="en-US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>в соответствии с применимым</a:t>
            </a:r>
            <a:r>
              <a:rPr lang="en-US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600" dirty="0">
                <a:solidFill>
                  <a:srgbClr val="000066"/>
                </a:solidFill>
                <a:latin typeface="Sitka Banner" panose="02000505000000020004" pitchFamily="2" charset="0"/>
              </a:rPr>
              <a:t>правом </a:t>
            </a:r>
            <a:r>
              <a:rPr lang="ru-RU" altLang="ru-RU" sz="1600" b="1" dirty="0">
                <a:solidFill>
                  <a:srgbClr val="000066"/>
                </a:solidFill>
                <a:latin typeface="Sitka Banner" panose="02000505000000020004" pitchFamily="2" charset="0"/>
              </a:rPr>
              <a:t>(допускается использование данных из</a:t>
            </a:r>
            <a:r>
              <a:rPr lang="en-US" altLang="ru-RU" sz="1600" b="1" dirty="0">
                <a:solidFill>
                  <a:srgbClr val="000066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600" b="1" dirty="0">
                <a:solidFill>
                  <a:srgbClr val="000066"/>
                </a:solidFill>
                <a:latin typeface="Sitka Banner" panose="02000505000000020004" pitchFamily="2" charset="0"/>
              </a:rPr>
              <a:t>официальных источников в сети «Интернет»)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43700" y="2465388"/>
            <a:ext cx="1800225" cy="1655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65575" name="Прямоугольник 5"/>
          <p:cNvSpPr>
            <a:spLocks noChangeArrowheads="1"/>
          </p:cNvSpPr>
          <p:nvPr/>
        </p:nvSpPr>
        <p:spPr bwMode="auto">
          <a:xfrm>
            <a:off x="8759825" y="2997200"/>
            <a:ext cx="3371850" cy="1754188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Sitka Banner" panose="02000505000000020004" pitchFamily="2" charset="0"/>
              </a:rPr>
              <a:t>Графа «Общая стоимость» для корректного отображения суммарной декларированной стоимости ценных бумаг подлежит </a:t>
            </a:r>
            <a:r>
              <a:rPr lang="ru-RU" altLang="ru-RU" sz="1800" b="1" dirty="0">
                <a:solidFill>
                  <a:srgbClr val="000066"/>
                </a:solidFill>
                <a:latin typeface="Sitka Banner" panose="02000505000000020004" pitchFamily="2" charset="0"/>
              </a:rPr>
              <a:t>обязательному заполнению</a:t>
            </a:r>
            <a:r>
              <a:rPr lang="ru-RU" altLang="ru-RU" sz="1800" dirty="0">
                <a:solidFill>
                  <a:srgbClr val="000066"/>
                </a:solidFill>
                <a:latin typeface="Sitka Banner" panose="02000505000000020004" pitchFamily="2" charset="0"/>
              </a:rPr>
              <a:t>!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5514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06531" name="Прямоугольник 1"/>
          <p:cNvSpPr>
            <a:spLocks noChangeArrowheads="1"/>
          </p:cNvSpPr>
          <p:nvPr/>
        </p:nvSpPr>
        <p:spPr bwMode="auto">
          <a:xfrm>
            <a:off x="4491038" y="2782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6532" name="Прямоугольник 3"/>
          <p:cNvSpPr>
            <a:spLocks noChangeArrowheads="1"/>
          </p:cNvSpPr>
          <p:nvPr/>
        </p:nvSpPr>
        <p:spPr bwMode="auto">
          <a:xfrm>
            <a:off x="3101975" y="46164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86378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63" y="2479675"/>
            <a:ext cx="9721850" cy="433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6534" name="TextBox 1"/>
          <p:cNvSpPr txBox="1">
            <a:spLocks noChangeArrowheads="1"/>
          </p:cNvSpPr>
          <p:nvPr/>
        </p:nvSpPr>
        <p:spPr bwMode="auto">
          <a:xfrm>
            <a:off x="10101263" y="3019425"/>
            <a:ext cx="14287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6535" name="TextBox 18"/>
          <p:cNvSpPr txBox="1">
            <a:spLocks noChangeArrowheads="1"/>
          </p:cNvSpPr>
          <p:nvPr/>
        </p:nvSpPr>
        <p:spPr bwMode="auto">
          <a:xfrm>
            <a:off x="3968750" y="1725613"/>
            <a:ext cx="7777163" cy="584775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КАК ПОЛУЧИТЬ БЫСТРО И ДОСТУПНО ИНФОРМАЦИЮ </a:t>
            </a:r>
            <a:b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ОБ УЧАСТИИ В КОММЕРЧЕСКИХ И НЕКОММЕРЧЕСКИХ ОРГАНИЗАЦИЯХ?</a:t>
            </a:r>
          </a:p>
        </p:txBody>
      </p:sp>
      <p:pic>
        <p:nvPicPr>
          <p:cNvPr id="186383" name="Рисунок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913" y="2152650"/>
            <a:ext cx="1733550" cy="173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653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6541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42" name="Рисунок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9"/>
          <a:stretch>
            <a:fillRect/>
          </a:stretch>
        </p:blipFill>
        <p:spPr bwMode="auto">
          <a:xfrm>
            <a:off x="0" y="3840163"/>
            <a:ext cx="238442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75" y="1954213"/>
            <a:ext cx="10431463" cy="474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8579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08580" name="Прямоугольник 1"/>
          <p:cNvSpPr>
            <a:spLocks noChangeArrowheads="1"/>
          </p:cNvSpPr>
          <p:nvPr/>
        </p:nvSpPr>
        <p:spPr bwMode="auto">
          <a:xfrm>
            <a:off x="4491038" y="2782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8581" name="Прямоугольник 3"/>
          <p:cNvSpPr>
            <a:spLocks noChangeArrowheads="1"/>
          </p:cNvSpPr>
          <p:nvPr/>
        </p:nvSpPr>
        <p:spPr bwMode="auto">
          <a:xfrm>
            <a:off x="3101975" y="46164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8582" name="TextBox 18"/>
          <p:cNvSpPr txBox="1">
            <a:spLocks noChangeArrowheads="1"/>
          </p:cNvSpPr>
          <p:nvPr/>
        </p:nvSpPr>
        <p:spPr bwMode="auto">
          <a:xfrm>
            <a:off x="3057525" y="1222375"/>
            <a:ext cx="7777163" cy="584775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КАК ПОЛУЧИТЬ БЫСТРО И ДОСТУПНО ИНФОРМАЦИЮ </a:t>
            </a:r>
            <a:b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ОБ УЧАСТИИ В КОММЕРЧЕСКИХ И НЕКОММЕРЧЕСКИХ ОРГАНИЗАЦИЯХ?</a:t>
            </a:r>
          </a:p>
        </p:txBody>
      </p:sp>
      <p:sp>
        <p:nvSpPr>
          <p:cNvPr id="408583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8587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16275" y="4473575"/>
            <a:ext cx="1439863" cy="395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Прямоугольник 1"/>
          <p:cNvSpPr>
            <a:spLocks noChangeArrowheads="1"/>
          </p:cNvSpPr>
          <p:nvPr/>
        </p:nvSpPr>
        <p:spPr bwMode="auto">
          <a:xfrm>
            <a:off x="4375150" y="29035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9150" y="1825625"/>
            <a:ext cx="9144000" cy="1421928"/>
          </a:xfrm>
          <a:prstGeom prst="rect">
            <a:avLst/>
          </a:prstGeom>
          <a:solidFill>
            <a:srgbClr val="FBEFE5"/>
          </a:solidFill>
          <a:ln w="25400"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200" b="1" dirty="0">
                <a:solidFill>
                  <a:srgbClr val="26262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6.1 «Объекты недвижимого имущества, находящиеся в пользовании»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0" y="3554413"/>
            <a:ext cx="10058400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4"/>
            <a:ext cx="10033000" cy="1404000"/>
          </a:xfrm>
          <a:prstGeom prst="parallelogram">
            <a:avLst/>
          </a:prstGeom>
          <a:solidFill>
            <a:srgbClr val="FBEFE5"/>
          </a:solidFill>
          <a:ln w="158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7" name="Стрелка: вправо 14"/>
          <p:cNvSpPr/>
          <p:nvPr/>
        </p:nvSpPr>
        <p:spPr>
          <a:xfrm>
            <a:off x="8947150" y="5805488"/>
            <a:ext cx="2622550" cy="76041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8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800600" y="0"/>
            <a:ext cx="7391400" cy="6858000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14723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14724" name="Прямоугольник 4"/>
          <p:cNvSpPr>
            <a:spLocks noChangeArrowheads="1"/>
          </p:cNvSpPr>
          <p:nvPr/>
        </p:nvSpPr>
        <p:spPr bwMode="auto">
          <a:xfrm>
            <a:off x="5316538" y="1328738"/>
            <a:ext cx="6357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rgbClr val="000000"/>
                </a:solidFill>
                <a:latin typeface="Sitka Banner" pitchFamily="2" charset="0"/>
              </a:rPr>
              <a:t>В ТОМ ЧИСЛЕ УКАЗАНИЮ ПОДЛЕЖАТ СВЕДЕНИЯ </a:t>
            </a:r>
            <a:r>
              <a:rPr lang="en-US" altLang="ru-RU" sz="1800" b="1" u="sng" dirty="0">
                <a:solidFill>
                  <a:srgbClr val="000000"/>
                </a:solidFill>
                <a:latin typeface="Sitka Banner" pitchFamily="2" charset="0"/>
              </a:rPr>
              <a:t/>
            </a:r>
            <a:br>
              <a:rPr lang="en-US" altLang="ru-RU" sz="1800" b="1" u="sng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800" b="1" u="sng" dirty="0">
                <a:solidFill>
                  <a:srgbClr val="000000"/>
                </a:solidFill>
                <a:latin typeface="Sitka Banner" pitchFamily="2" charset="0"/>
              </a:rPr>
              <a:t>О НЕДВИЖИМОМ ИМУЩЕСТВЕ:</a:t>
            </a:r>
          </a:p>
        </p:txBody>
      </p:sp>
      <p:sp>
        <p:nvSpPr>
          <p:cNvPr id="414725" name="Прямоугольник 3"/>
          <p:cNvSpPr>
            <a:spLocks noChangeArrowheads="1"/>
          </p:cNvSpPr>
          <p:nvPr/>
        </p:nvSpPr>
        <p:spPr bwMode="auto">
          <a:xfrm>
            <a:off x="4916488" y="2928938"/>
            <a:ext cx="7156450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2) 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место фактического проживания </a:t>
            </a: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без заключения договора аренды, безвозмездного пользования или социального найма;</a:t>
            </a:r>
          </a:p>
        </p:txBody>
      </p:sp>
      <p:sp>
        <p:nvSpPr>
          <p:cNvPr id="13" name="Трапеция 45"/>
          <p:cNvSpPr/>
          <p:nvPr/>
        </p:nvSpPr>
        <p:spPr>
          <a:xfrm>
            <a:off x="1720850" y="198438"/>
            <a:ext cx="10488613" cy="1036637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1871663" y="233363"/>
            <a:ext cx="10273009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2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6.1 «ОБЪЕКТЫ НЕДВИЖИМОГО ИМУЩЕСТВА, НАХОДЯЩИЕСЯ В ПОЛЬЗОВАНИИ» </a:t>
            </a:r>
            <a:r>
              <a:rPr lang="ru-RU" sz="22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(</a:t>
            </a:r>
            <a:r>
              <a:rPr lang="ru-RU" sz="22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ОСОБЕННОСТИ ЗАПОЛНЕНИЯ)</a:t>
            </a:r>
          </a:p>
        </p:txBody>
      </p:sp>
      <p:sp>
        <p:nvSpPr>
          <p:cNvPr id="414729" name="Прямоугольник 1"/>
          <p:cNvSpPr>
            <a:spLocks noChangeArrowheads="1"/>
          </p:cNvSpPr>
          <p:nvPr/>
        </p:nvSpPr>
        <p:spPr bwMode="auto">
          <a:xfrm>
            <a:off x="263525" y="2589200"/>
            <a:ext cx="4176713" cy="2340000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ПРИ ЗАПОЛНЕНИИ ДАННОГО ПОДРАЗДЕЛА </a:t>
            </a: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УКАЗЫВАЕТСЯ</a:t>
            </a: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 </a:t>
            </a: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НЕДВИЖИМОЕ ИМУЩЕСТВО, </a:t>
            </a:r>
            <a:r>
              <a:rPr lang="ru-RU" altLang="ru-RU" sz="1800" b="1" u="sng" dirty="0">
                <a:solidFill>
                  <a:srgbClr val="000000"/>
                </a:solidFill>
                <a:latin typeface="Sitka Banner" pitchFamily="2" charset="0"/>
              </a:rPr>
              <a:t>НЕПОСРЕДСТВЕННО</a:t>
            </a: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 НАХОДЯЩЕЕСЯ ВО ВРЕМЕННОМ ПОЛЬЗОВАНИИ</a:t>
            </a: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 СЛУЖАЩЕГО, ЕГО СУПРУГИ (СУПРУГА), НЕСОВЕРШЕННОЛЕТНИХ ДЕТЕЙ</a:t>
            </a:r>
          </a:p>
        </p:txBody>
      </p:sp>
      <p:sp>
        <p:nvSpPr>
          <p:cNvPr id="414730" name="Прямоугольник 4"/>
          <p:cNvSpPr>
            <a:spLocks noChangeArrowheads="1"/>
          </p:cNvSpPr>
          <p:nvPr/>
        </p:nvSpPr>
        <p:spPr bwMode="auto">
          <a:xfrm>
            <a:off x="4916488" y="3759200"/>
            <a:ext cx="71564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3) 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занимаемые по договору аренды </a:t>
            </a: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(найма, поднайма);</a:t>
            </a:r>
          </a:p>
        </p:txBody>
      </p:sp>
      <p:sp>
        <p:nvSpPr>
          <p:cNvPr id="414731" name="Прямоугольник 5"/>
          <p:cNvSpPr>
            <a:spLocks noChangeArrowheads="1"/>
          </p:cNvSpPr>
          <p:nvPr/>
        </p:nvSpPr>
        <p:spPr bwMode="auto">
          <a:xfrm>
            <a:off x="4916488" y="4240213"/>
            <a:ext cx="7156450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4) занимаемые по договорам социального найма;</a:t>
            </a:r>
          </a:p>
        </p:txBody>
      </p:sp>
      <p:sp>
        <p:nvSpPr>
          <p:cNvPr id="414732" name="Прямоугольник 6"/>
          <p:cNvSpPr>
            <a:spLocks noChangeArrowheads="1"/>
          </p:cNvSpPr>
          <p:nvPr/>
        </p:nvSpPr>
        <p:spPr bwMode="auto">
          <a:xfrm>
            <a:off x="4916488" y="4754563"/>
            <a:ext cx="7156450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5) 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объекты незавершенного строительства</a:t>
            </a: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, используемые для бытовых нужд, но 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не зарегистрированные в установленном порядке органами Росреестра</a:t>
            </a: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;</a:t>
            </a:r>
          </a:p>
        </p:txBody>
      </p:sp>
      <p:sp>
        <p:nvSpPr>
          <p:cNvPr id="414733" name="Прямоугольник 7"/>
          <p:cNvSpPr>
            <a:spLocks noChangeArrowheads="1"/>
          </p:cNvSpPr>
          <p:nvPr/>
        </p:nvSpPr>
        <p:spPr bwMode="auto">
          <a:xfrm>
            <a:off x="4916488" y="5834063"/>
            <a:ext cx="7156450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6) принадлежащие на праве пожизненного наследуемого владения земельные участки</a:t>
            </a:r>
          </a:p>
        </p:txBody>
      </p:sp>
      <p:sp>
        <p:nvSpPr>
          <p:cNvPr id="414734" name="Прямоугольник 8"/>
          <p:cNvSpPr>
            <a:spLocks noChangeArrowheads="1"/>
          </p:cNvSpPr>
          <p:nvPr/>
        </p:nvSpPr>
        <p:spPr bwMode="auto">
          <a:xfrm>
            <a:off x="4916488" y="2125663"/>
            <a:ext cx="7156450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404040"/>
                </a:solidFill>
                <a:latin typeface="Sitka Banner" pitchFamily="2" charset="0"/>
              </a:rPr>
              <a:t>1) 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в котором имеется регистрация </a:t>
            </a: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(постоянная или временная) и оно не принадлежит на праве собственности или на праве нанимателя;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16771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4790" name="Рисунок 3"/>
          <p:cNvPicPr>
            <a:picLocks noChangeAspect="1" noChangeArrowheads="1"/>
          </p:cNvPicPr>
          <p:nvPr/>
        </p:nvPicPr>
        <p:blipFill rotWithShape="1">
          <a:blip r:embed="rId4"/>
          <a:srcRect b="34775"/>
          <a:stretch/>
        </p:blipFill>
        <p:spPr bwMode="auto">
          <a:xfrm>
            <a:off x="123825" y="1566863"/>
            <a:ext cx="8829675" cy="499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Стрелка: вправо 21"/>
          <p:cNvSpPr/>
          <p:nvPr/>
        </p:nvSpPr>
        <p:spPr>
          <a:xfrm rot="8829254">
            <a:off x="4684713" y="2608263"/>
            <a:ext cx="3819525" cy="206375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495925" y="5373688"/>
            <a:ext cx="1223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80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-15875" y="385763"/>
            <a:ext cx="12144375" cy="942975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кругленный прямоугольник 4"/>
          <p:cNvSpPr/>
          <p:nvPr/>
        </p:nvSpPr>
        <p:spPr bwMode="auto">
          <a:xfrm>
            <a:off x="1824038" y="327025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НАЙДИТЕ ОШИБКИ, ДОПУЩЕННЫЕ ПРИ ЗАПОЛНЕНИИ ПОДРАЗДЕЛА 6.1 «ОБЪЕКТЫ НЕДВИЖИМОГО ИМУЩЕСТВА, НАХОДЯЩИЕСЯ В ПОЛЬЗОВАНИИ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787775" y="5229225"/>
            <a:ext cx="1223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787775" y="4194175"/>
            <a:ext cx="1223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6780" name="TextBox 6"/>
          <p:cNvSpPr txBox="1">
            <a:spLocks noChangeArrowheads="1"/>
          </p:cNvSpPr>
          <p:nvPr/>
        </p:nvSpPr>
        <p:spPr bwMode="auto">
          <a:xfrm>
            <a:off x="7140575" y="1595438"/>
            <a:ext cx="3132138" cy="9239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Не указано кем именно предоставлена квартира </a:t>
            </a:r>
            <a:b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</a:b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в пользование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9650" y="5680075"/>
            <a:ext cx="5400675" cy="701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трелка: вправо 26"/>
          <p:cNvSpPr/>
          <p:nvPr/>
        </p:nvSpPr>
        <p:spPr>
          <a:xfrm rot="10800000">
            <a:off x="7867650" y="5924550"/>
            <a:ext cx="1677988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6783" name="TextBox 25"/>
          <p:cNvSpPr txBox="1">
            <a:spLocks noChangeArrowheads="1"/>
          </p:cNvSpPr>
          <p:nvPr/>
        </p:nvSpPr>
        <p:spPr bwMode="auto">
          <a:xfrm>
            <a:off x="9132888" y="5275263"/>
            <a:ext cx="2851150" cy="135421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66"/>
                </a:solidFill>
                <a:latin typeface="Sitka Banner" pitchFamily="2" charset="0"/>
              </a:rPr>
              <a:t>Не указаны наименование ГСК, полные реквизиты ордера, точный адрес местонахождения гаража (номер бокса, строения)</a:t>
            </a:r>
          </a:p>
        </p:txBody>
      </p:sp>
      <p:sp>
        <p:nvSpPr>
          <p:cNvPr id="43" name="Стрелка: вправо 26"/>
          <p:cNvSpPr/>
          <p:nvPr/>
        </p:nvSpPr>
        <p:spPr>
          <a:xfrm rot="10800000">
            <a:off x="7537450" y="4710113"/>
            <a:ext cx="1677988" cy="227012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6785" name="TextBox 20"/>
          <p:cNvSpPr txBox="1">
            <a:spLocks noChangeArrowheads="1"/>
          </p:cNvSpPr>
          <p:nvPr/>
        </p:nvSpPr>
        <p:spPr bwMode="auto">
          <a:xfrm>
            <a:off x="9088438" y="4167188"/>
            <a:ext cx="2895600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66"/>
                </a:solidFill>
                <a:latin typeface="Sitka Banner" pitchFamily="2" charset="0"/>
              </a:rPr>
              <a:t>Не указаны реквизиты договора и точный адрес местонахождения участка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416787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2517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8275" y="1798638"/>
            <a:ext cx="6775450" cy="505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2518" name="Прямоугольник 7"/>
          <p:cNvSpPr>
            <a:spLocks noChangeArrowheads="1"/>
          </p:cNvSpPr>
          <p:nvPr/>
        </p:nvSpPr>
        <p:spPr bwMode="auto">
          <a:xfrm>
            <a:off x="446088" y="2813050"/>
            <a:ext cx="2614612" cy="1815882"/>
          </a:xfrm>
          <a:prstGeom prst="rect">
            <a:avLst/>
          </a:prstGeom>
          <a:solidFill>
            <a:srgbClr val="F9E9DB"/>
          </a:solidFill>
          <a:ln w="50800"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графе «Вид и сроки пользования» указываются </a:t>
            </a:r>
            <a:r>
              <a:rPr lang="ru-RU" altLang="ru-RU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вид пользования (аренда, безвозмездное пользование и др.) </a:t>
            </a:r>
            <a:br>
              <a:rPr lang="ru-RU" altLang="ru-RU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и сроки пользования.</a:t>
            </a:r>
          </a:p>
        </p:txBody>
      </p:sp>
      <p:sp>
        <p:nvSpPr>
          <p:cNvPr id="8" name="Стрелка: вправо 7"/>
          <p:cNvSpPr/>
          <p:nvPr/>
        </p:nvSpPr>
        <p:spPr>
          <a:xfrm rot="2336595">
            <a:off x="4149725" y="3863975"/>
            <a:ext cx="519113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трелка: вправо 8"/>
          <p:cNvSpPr/>
          <p:nvPr/>
        </p:nvSpPr>
        <p:spPr>
          <a:xfrm rot="2660242">
            <a:off x="3586163" y="5319713"/>
            <a:ext cx="1495425" cy="227012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66188" y="2286000"/>
            <a:ext cx="3251200" cy="3785652"/>
          </a:xfrm>
          <a:prstGeom prst="rect">
            <a:avLst/>
          </a:prstGeom>
          <a:solidFill>
            <a:srgbClr val="F9E9DB"/>
          </a:solidFill>
          <a:ln w="53975"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В графе «Основание пользования» указываются основание пользования (договор, фактическое предоставление и др.), а также реквизиты (дата, номер) соответствующего договора или акта. Если имущество предоставлено в безвозмездное пользование или как фактическое предоставление, рекомендуется указывать </a:t>
            </a:r>
            <a:r>
              <a:rPr lang="ru-RU" sz="16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фамилию, имя и отчество лица, </a:t>
            </a:r>
            <a:r>
              <a:rPr lang="ru-RU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предоставившего объект недвижимого имущества.</a:t>
            </a:r>
          </a:p>
        </p:txBody>
      </p:sp>
      <p:sp>
        <p:nvSpPr>
          <p:cNvPr id="11" name="Стрелка: вправо 10"/>
          <p:cNvSpPr/>
          <p:nvPr/>
        </p:nvSpPr>
        <p:spPr>
          <a:xfrm rot="3012207">
            <a:off x="4361656" y="4769645"/>
            <a:ext cx="371475" cy="227012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Стрелка: вправо 13"/>
          <p:cNvSpPr/>
          <p:nvPr/>
        </p:nvSpPr>
        <p:spPr>
          <a:xfrm rot="13529333">
            <a:off x="7869238" y="2668587"/>
            <a:ext cx="427038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Стрелка: вправо 14"/>
          <p:cNvSpPr/>
          <p:nvPr/>
        </p:nvSpPr>
        <p:spPr>
          <a:xfrm rot="7823524">
            <a:off x="8359775" y="4743451"/>
            <a:ext cx="441325" cy="234950"/>
          </a:xfrm>
          <a:prstGeom prst="rightArrow">
            <a:avLst>
              <a:gd name="adj1" fmla="val 43625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трелка: вправо 15"/>
          <p:cNvSpPr/>
          <p:nvPr/>
        </p:nvSpPr>
        <p:spPr>
          <a:xfrm rot="7895702">
            <a:off x="8255794" y="5541169"/>
            <a:ext cx="568325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Стрелка: вправо 16"/>
          <p:cNvSpPr/>
          <p:nvPr/>
        </p:nvSpPr>
        <p:spPr>
          <a:xfrm rot="10800000">
            <a:off x="8520113" y="3346450"/>
            <a:ext cx="223837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8829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(ОСОБЕННОСТИ ЗАПОЛНЕНИЯ)</a:t>
            </a:r>
          </a:p>
        </p:txBody>
      </p:sp>
      <p:pic>
        <p:nvPicPr>
          <p:cNvPr id="418833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: вправо 7"/>
          <p:cNvSpPr/>
          <p:nvPr/>
        </p:nvSpPr>
        <p:spPr>
          <a:xfrm rot="18791941">
            <a:off x="3906837" y="2901951"/>
            <a:ext cx="519113" cy="227012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9" name="Стрелка: вправо 16"/>
          <p:cNvSpPr/>
          <p:nvPr/>
        </p:nvSpPr>
        <p:spPr>
          <a:xfrm rot="10800000">
            <a:off x="8535988" y="4229100"/>
            <a:ext cx="223837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20867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(ОСОБЕННОСТИ ЗАПОЛНЕНИЯ)</a:t>
            </a:r>
          </a:p>
        </p:txBody>
      </p:sp>
      <p:pic>
        <p:nvPicPr>
          <p:cNvPr id="42087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11225" y="1989138"/>
            <a:ext cx="10514013" cy="3168650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200150" y="2219325"/>
            <a:ext cx="9936163" cy="2678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Жилое помещение, в котором зарегистрировано лицо,</a:t>
            </a:r>
            <a:r>
              <a:rPr lang="ru-RU" alt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 в отношении которого представляется справка, </a:t>
            </a:r>
            <a:r>
              <a:rPr lang="ru-RU" altLang="ru-RU" sz="2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подлежит обязательному отражению в подразделе 3.1 справки о доходах (в случае наличия у такого лица права собственности) или в подразделе 6.1 справки о доходах (в пользовании)!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Sitka Banner" panose="02000505000000020004" pitchFamily="2" charset="0"/>
              </a:rPr>
              <a:t>(пункт 189 Методических рекомендаций)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659313" y="1560513"/>
            <a:ext cx="2152650" cy="52387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21894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00825" y="2492375"/>
            <a:ext cx="5327650" cy="2376488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21896" name="Rectangle 11"/>
          <p:cNvSpPr>
            <a:spLocks noChangeArrowheads="1"/>
          </p:cNvSpPr>
          <p:nvPr/>
        </p:nvSpPr>
        <p:spPr bwMode="auto">
          <a:xfrm>
            <a:off x="192088" y="2251075"/>
            <a:ext cx="4824412" cy="304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u="sng" dirty="0">
                <a:solidFill>
                  <a:srgbClr val="000000"/>
                </a:solidFill>
                <a:latin typeface="Sitka Banner" pitchFamily="2" charset="0"/>
              </a:rPr>
              <a:t>Не требуется в подразделе 6.1 справки о доходах одного </a:t>
            </a:r>
            <a:br>
              <a:rPr lang="ru-RU" altLang="ru-RU" sz="2400" u="sng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2400" u="sng" dirty="0">
                <a:solidFill>
                  <a:srgbClr val="000000"/>
                </a:solidFill>
                <a:latin typeface="Sitka Banner" pitchFamily="2" charset="0"/>
              </a:rPr>
              <a:t>из супругов указывать все объекты недвижимости, находящиеся </a:t>
            </a:r>
            <a:br>
              <a:rPr lang="ru-RU" altLang="ru-RU" sz="2400" u="sng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2400" u="sng" dirty="0">
                <a:solidFill>
                  <a:srgbClr val="000000"/>
                </a:solidFill>
                <a:latin typeface="Sitka Banner" pitchFamily="2" charset="0"/>
              </a:rPr>
              <a:t>в собственности другого супруга, при одновременном наличии следующих условий: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759325" y="1809750"/>
            <a:ext cx="2152650" cy="52228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421898" name="Прямоугольник 1"/>
          <p:cNvSpPr>
            <a:spLocks noChangeArrowheads="1"/>
          </p:cNvSpPr>
          <p:nvPr/>
        </p:nvSpPr>
        <p:spPr bwMode="auto">
          <a:xfrm>
            <a:off x="6753225" y="2667000"/>
            <a:ext cx="5022850" cy="584775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AutoNum type="arabicParenR"/>
            </a:pPr>
            <a:r>
              <a:rPr lang="ru-RU" altLang="ru-RU" sz="1600" b="1" dirty="0">
                <a:solidFill>
                  <a:srgbClr val="000000"/>
                </a:solidFill>
                <a:latin typeface="Sitka Banner" pitchFamily="2" charset="0"/>
              </a:rPr>
              <a:t>отсутствует фактическое пользование этим объектом супругом;</a:t>
            </a:r>
          </a:p>
        </p:txBody>
      </p:sp>
      <p:sp>
        <p:nvSpPr>
          <p:cNvPr id="421899" name="Прямоугольник 2"/>
          <p:cNvSpPr>
            <a:spLocks noChangeArrowheads="1"/>
          </p:cNvSpPr>
          <p:nvPr/>
        </p:nvSpPr>
        <p:spPr bwMode="auto">
          <a:xfrm>
            <a:off x="6742113" y="3508375"/>
            <a:ext cx="5045075" cy="12001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2) эти объекты указаны в подразделе 3.1 соответствующей справки о доходах (аналогично в отношении несовершеннолетних детей)</a:t>
            </a:r>
          </a:p>
        </p:txBody>
      </p:sp>
      <p:cxnSp>
        <p:nvCxnSpPr>
          <p:cNvPr id="9" name="Прямая соединительная линия 8"/>
          <p:cNvCxnSpPr>
            <a:stCxn id="421896" idx="3"/>
          </p:cNvCxnSpPr>
          <p:nvPr/>
        </p:nvCxnSpPr>
        <p:spPr>
          <a:xfrm flipV="1">
            <a:off x="5016500" y="3590925"/>
            <a:ext cx="574675" cy="183644"/>
          </a:xfrm>
          <a:prstGeom prst="line">
            <a:avLst/>
          </a:prstGeom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591175" y="3068638"/>
            <a:ext cx="0" cy="1050925"/>
          </a:xfrm>
          <a:prstGeom prst="line">
            <a:avLst/>
          </a:prstGeom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584825" y="3068638"/>
            <a:ext cx="798513" cy="0"/>
          </a:xfrm>
          <a:prstGeom prst="straightConnector1">
            <a:avLst/>
          </a:prstGeom>
          <a:ln w="254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84825" y="4114800"/>
            <a:ext cx="798513" cy="0"/>
          </a:xfrm>
          <a:prstGeom prst="straightConnector1">
            <a:avLst/>
          </a:prstGeom>
          <a:ln w="254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363788" y="5743575"/>
            <a:ext cx="7108825" cy="40011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(ПУНКТ 189 МЕТОДИЧЕСКИХ РЕКОМЕНДАЦИЙ)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3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941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00213"/>
            <a:ext cx="84582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7356475" y="4892675"/>
            <a:ext cx="4387850" cy="95408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Sitka Banner" panose="02000505000000020004" pitchFamily="2" charset="0"/>
              </a:rPr>
              <a:t>Окно для заполнения информации о счете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22918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847850" y="2492375"/>
            <a:ext cx="8569325" cy="3168650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2136775" y="2719388"/>
            <a:ext cx="7993063" cy="2678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ru-RU" sz="2400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В подразделе 6.1 подлежат отражению объекты недвижимого имущества, находящиеся в пользовании гражданина, зарегистрированного в качестве индивидуального предпринимателя, в отношении которого представляется справка.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4946650" y="1970088"/>
            <a:ext cx="2152650" cy="522287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Прямоугольник 5"/>
          <p:cNvSpPr>
            <a:spLocks noChangeArrowheads="1"/>
          </p:cNvSpPr>
          <p:nvPr/>
        </p:nvSpPr>
        <p:spPr bwMode="auto">
          <a:xfrm>
            <a:off x="3827463" y="2125663"/>
            <a:ext cx="7956550" cy="923330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В данном подразделе не указывается недвижимое имущество, которое находится в собственности и уже отражено в подразделе 3.1 справки </a:t>
            </a:r>
            <a:r>
              <a:rPr lang="en-US" altLang="ru-RU" sz="1800" dirty="0">
                <a:solidFill>
                  <a:srgbClr val="000000"/>
                </a:solidFill>
                <a:latin typeface="Sitka Banner" pitchFamily="2" charset="0"/>
              </a:rPr>
              <a:t/>
            </a:r>
            <a:br>
              <a:rPr lang="en-US" altLang="ru-RU" sz="1800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о доходах </a:t>
            </a:r>
            <a:endParaRPr lang="ru-RU" altLang="ru-RU" sz="1800" u="sng" dirty="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423939" name="Прямоугольник 1"/>
          <p:cNvSpPr>
            <a:spLocks noChangeArrowheads="1"/>
          </p:cNvSpPr>
          <p:nvPr/>
        </p:nvSpPr>
        <p:spPr bwMode="auto">
          <a:xfrm>
            <a:off x="3827463" y="3357563"/>
            <a:ext cx="7956550" cy="923330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Также не подлежат указанию земельные участки, расположенные под многоквартирными домами, а также под надземными или подземными гаражными комплексами, в том числе многоэтажными</a:t>
            </a:r>
          </a:p>
        </p:txBody>
      </p:sp>
      <p:sp>
        <p:nvSpPr>
          <p:cNvPr id="423940" name="Прямоугольник 2"/>
          <p:cNvSpPr>
            <a:spLocks noChangeArrowheads="1"/>
          </p:cNvSpPr>
          <p:nvPr/>
        </p:nvSpPr>
        <p:spPr bwMode="auto">
          <a:xfrm>
            <a:off x="3830638" y="4581525"/>
            <a:ext cx="7953375" cy="646331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Одновременно не подлежит отражению информация о земельном участке </a:t>
            </a:r>
            <a:r>
              <a:rPr lang="ru-RU" altLang="ru-RU" sz="1800" dirty="0" smtClean="0">
                <a:solidFill>
                  <a:srgbClr val="000000"/>
                </a:solidFill>
                <a:latin typeface="Sitka Banner" pitchFamily="2" charset="0"/>
              </a:rPr>
              <a:t>в </a:t>
            </a: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рамках гаражно-строительного и иных кооперативов</a:t>
            </a:r>
          </a:p>
        </p:txBody>
      </p:sp>
      <p:pic>
        <p:nvPicPr>
          <p:cNvPr id="423941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23945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562350" y="1628775"/>
            <a:ext cx="8366125" cy="4956175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3947" name="Прямоугольник 3"/>
          <p:cNvSpPr>
            <a:spLocks noChangeArrowheads="1"/>
          </p:cNvSpPr>
          <p:nvPr/>
        </p:nvSpPr>
        <p:spPr bwMode="auto">
          <a:xfrm>
            <a:off x="5303838" y="5805488"/>
            <a:ext cx="4727575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</a:rPr>
              <a:t>(пункт 198 Методических рекомендаций)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543050" y="3860800"/>
            <a:ext cx="2152650" cy="52228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25987" name="Прямоугольник 5"/>
          <p:cNvSpPr>
            <a:spLocks noChangeArrowheads="1"/>
          </p:cNvSpPr>
          <p:nvPr/>
        </p:nvSpPr>
        <p:spPr bwMode="auto">
          <a:xfrm>
            <a:off x="4999038" y="2222500"/>
            <a:ext cx="6313487" cy="64770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</a:rPr>
              <a:t>Квартира находится в общей долевой собственности служащего (работника) (1/2 доли) и его матери (1/2 доли)</a:t>
            </a:r>
          </a:p>
        </p:txBody>
      </p:sp>
      <p:sp>
        <p:nvSpPr>
          <p:cNvPr id="42598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25989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25993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4" name="Прямоугольник 1"/>
          <p:cNvSpPr>
            <a:spLocks noChangeArrowheads="1"/>
          </p:cNvSpPr>
          <p:nvPr/>
        </p:nvSpPr>
        <p:spPr bwMode="auto">
          <a:xfrm>
            <a:off x="5011738" y="3203575"/>
            <a:ext cx="6315075" cy="369888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u="sng">
                <a:solidFill>
                  <a:srgbClr val="000000"/>
                </a:solidFill>
                <a:latin typeface="Sitka Banner" pitchFamily="2" charset="0"/>
              </a:rPr>
              <a:t>Служащий (работник) пользуется данной квартирой</a:t>
            </a:r>
          </a:p>
        </p:txBody>
      </p:sp>
      <p:sp>
        <p:nvSpPr>
          <p:cNvPr id="425995" name="Прямоугольник 2"/>
          <p:cNvSpPr>
            <a:spLocks noChangeArrowheads="1"/>
          </p:cNvSpPr>
          <p:nvPr/>
        </p:nvSpPr>
        <p:spPr bwMode="auto">
          <a:xfrm>
            <a:off x="5011738" y="3937000"/>
            <a:ext cx="6315075" cy="1200329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Sitka Banner" pitchFamily="2" charset="0"/>
              </a:rPr>
              <a:t>В подразделе 6.1 (в пользовании) справки о доходах </a:t>
            </a:r>
            <a:r>
              <a:rPr lang="ru-RU" altLang="ru-RU" sz="1800" u="sng" dirty="0">
                <a:solidFill>
                  <a:srgbClr val="000000"/>
                </a:solidFill>
                <a:latin typeface="Sitka Banner" pitchFamily="2" charset="0"/>
              </a:rPr>
              <a:t>необходимо отразить информацию о том, что данная квартира предоставлена служащему (работнику) в пользование как супругой, </a:t>
            </a:r>
            <a:r>
              <a:rPr lang="ru-RU" altLang="ru-RU" sz="1800" u="sng" dirty="0" smtClean="0">
                <a:solidFill>
                  <a:srgbClr val="000000"/>
                </a:solidFill>
                <a:latin typeface="Sitka Banner" pitchFamily="2" charset="0"/>
              </a:rPr>
              <a:t>так и </a:t>
            </a:r>
            <a:r>
              <a:rPr lang="ru-RU" altLang="ru-RU" sz="1800" u="sng" dirty="0">
                <a:solidFill>
                  <a:srgbClr val="000000"/>
                </a:solidFill>
                <a:latin typeface="Sitka Banner" pitchFamily="2" charset="0"/>
              </a:rPr>
              <a:t>матерью супруги</a:t>
            </a:r>
          </a:p>
        </p:txBody>
      </p:sp>
      <p:sp>
        <p:nvSpPr>
          <p:cNvPr id="425996" name="Прямоугольник 3"/>
          <p:cNvSpPr>
            <a:spLocks noChangeArrowheads="1"/>
          </p:cNvSpPr>
          <p:nvPr/>
        </p:nvSpPr>
        <p:spPr bwMode="auto">
          <a:xfrm>
            <a:off x="5808663" y="5373688"/>
            <a:ext cx="498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</a:rPr>
              <a:t>(ПУНКТ 199 МЕТОДИЧЕСКИХ РЕКОМЕНДАЦИЙ)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24338" y="1628775"/>
            <a:ext cx="7704137" cy="4464050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306638" y="3562350"/>
            <a:ext cx="2152650" cy="52387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ПРИМЕР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28035" name="Прямоугольник 5"/>
          <p:cNvSpPr>
            <a:spLocks noChangeArrowheads="1"/>
          </p:cNvSpPr>
          <p:nvPr/>
        </p:nvSpPr>
        <p:spPr bwMode="auto">
          <a:xfrm>
            <a:off x="5086350" y="2781300"/>
            <a:ext cx="6675438" cy="646113"/>
          </a:xfrm>
          <a:prstGeom prst="rect">
            <a:avLst/>
          </a:prstGeom>
          <a:solidFill>
            <a:srgbClr val="FBEFE5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</a:rPr>
              <a:t>Отражению подлежит земельный участок, на котором расположен частный дом, находящийся в пользовании</a:t>
            </a:r>
          </a:p>
        </p:txBody>
      </p:sp>
      <p:sp>
        <p:nvSpPr>
          <p:cNvPr id="42803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2803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28038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rgbClr val="FBEFE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6.1 «ОБЪЕКТЫ НЕДВИЖИМОГО ИМУЩЕСТВА НАХОДЯЩИЕСЯ В ПОЛЬЗОВАНИИ»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28042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43" name="Прямоугольник 1"/>
          <p:cNvSpPr>
            <a:spLocks noChangeArrowheads="1"/>
          </p:cNvSpPr>
          <p:nvPr/>
        </p:nvSpPr>
        <p:spPr bwMode="auto">
          <a:xfrm>
            <a:off x="5086350" y="3743325"/>
            <a:ext cx="6675438" cy="923925"/>
          </a:xfrm>
          <a:prstGeom prst="rect">
            <a:avLst/>
          </a:prstGeom>
          <a:solidFill>
            <a:srgbClr val="FBEFE5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u="sng">
                <a:solidFill>
                  <a:srgbClr val="000000"/>
                </a:solidFill>
                <a:latin typeface="Sitka Banner" pitchFamily="2" charset="0"/>
              </a:rPr>
              <a:t> Графа «Площадь (кв. м)» заполняется на основании правоустанавливающих документов, а в случае их отсутствия - исходя из фактических значений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24338" y="1628775"/>
            <a:ext cx="7704137" cy="4464050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2351088" y="3338513"/>
            <a:ext cx="2152650" cy="522287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2905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1884363"/>
            <a:ext cx="9144000" cy="1587500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6.2 «Срочные обязательства имущественного характера» </a:t>
            </a:r>
            <a:b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455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(актуальная версия программы </a:t>
            </a:r>
            <a:r>
              <a:rPr lang="ru-RU" sz="2800" b="1" kern="0" dirty="0" smtClean="0">
                <a:solidFill>
                  <a:srgbClr val="FFFFFF"/>
                </a:solidFill>
                <a:latin typeface="Sitka Banner" panose="02000505000000020004" pitchFamily="2" charset="0"/>
              </a:rPr>
              <a:t>3.0.4 </a:t>
            </a:r>
            <a:br>
              <a:rPr lang="ru-RU" sz="2800" b="1" kern="0" dirty="0" smtClean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2800" b="1" kern="0" dirty="0" smtClean="0">
                <a:solidFill>
                  <a:srgbClr val="FFFFFF"/>
                </a:solidFill>
                <a:latin typeface="Sitka Banner" panose="02000505000000020004" pitchFamily="2" charset="0"/>
              </a:rPr>
              <a:t>от </a:t>
            </a: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1 апреля 2025 года)</a:t>
            </a:r>
          </a:p>
        </p:txBody>
      </p:sp>
      <p:sp>
        <p:nvSpPr>
          <p:cNvPr id="9" name="Стрелка: вправо 14"/>
          <p:cNvSpPr/>
          <p:nvPr/>
        </p:nvSpPr>
        <p:spPr>
          <a:xfrm>
            <a:off x="8975725" y="5805488"/>
            <a:ext cx="2593975" cy="76041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29064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01414" name="Рисунок 2"/>
          <p:cNvPicPr>
            <a:picLocks noChangeAspect="1" noChangeArrowheads="1"/>
          </p:cNvPicPr>
          <p:nvPr/>
        </p:nvPicPr>
        <p:blipFill rotWithShape="1">
          <a:blip r:embed="rId3"/>
          <a:srcRect l="2762" r="1723" b="34185"/>
          <a:stretch/>
        </p:blipFill>
        <p:spPr bwMode="auto">
          <a:xfrm>
            <a:off x="2201863" y="3060700"/>
            <a:ext cx="8066087" cy="3222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 flipV="1">
            <a:off x="2424113" y="4910138"/>
            <a:ext cx="7704137" cy="1255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cxnSpLocks/>
          </p:cNvCxnSpPr>
          <p:nvPr/>
        </p:nvCxnSpPr>
        <p:spPr>
          <a:xfrm>
            <a:off x="2495550" y="4910138"/>
            <a:ext cx="7632700" cy="1255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111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3111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3111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31113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300038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1990725" y="285750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31116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2201863" y="1728788"/>
            <a:ext cx="8066087" cy="10160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Не требуется указывать кредит (</a:t>
            </a:r>
            <a:r>
              <a:rPr lang="ru-RU" altLang="ru-RU" sz="2000" b="1" dirty="0" err="1">
                <a:solidFill>
                  <a:srgbClr val="404040"/>
                </a:solidFill>
                <a:latin typeface="Sitka Banner" panose="02000505000000020004" pitchFamily="2" charset="0"/>
              </a:rPr>
              <a:t>т.к</a:t>
            </a: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 размер обязательства (оставшийся непогашенным долг) по состоянию на отчетную дату составляет менее 500 000,00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33155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3461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1665288"/>
            <a:ext cx="7712075" cy="5192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3462" name="Прямоугольник 7"/>
          <p:cNvSpPr>
            <a:spLocks noChangeArrowheads="1"/>
          </p:cNvSpPr>
          <p:nvPr/>
        </p:nvSpPr>
        <p:spPr bwMode="auto">
          <a:xfrm>
            <a:off x="8567738" y="2708275"/>
            <a:ext cx="3287712" cy="309600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данном подразделе указывается </a:t>
            </a:r>
            <a:r>
              <a:rPr lang="ru-RU" altLang="ru-RU" sz="1800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каждое имеющееся на отчетную дату срочное обязательство финансового характера на сумму, равную или превышающую 500 000 руб</a:t>
            </a: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., кредитором или должником по которым является служащий, члены его семьи</a:t>
            </a:r>
          </a:p>
        </p:txBody>
      </p:sp>
      <p:sp>
        <p:nvSpPr>
          <p:cNvPr id="433158" name="Прямоугольник 1"/>
          <p:cNvSpPr>
            <a:spLocks noChangeArrowheads="1"/>
          </p:cNvSpPr>
          <p:nvPr/>
        </p:nvSpPr>
        <p:spPr bwMode="auto">
          <a:xfrm>
            <a:off x="4433888" y="11779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33159" name="Прямоугольник 1"/>
          <p:cNvSpPr>
            <a:spLocks noChangeArrowheads="1"/>
          </p:cNvSpPr>
          <p:nvPr/>
        </p:nvSpPr>
        <p:spPr bwMode="auto">
          <a:xfrm>
            <a:off x="4433888" y="11779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33160" name="Прямоугольник 1"/>
          <p:cNvSpPr>
            <a:spLocks noChangeArrowheads="1"/>
          </p:cNvSpPr>
          <p:nvPr/>
        </p:nvSpPr>
        <p:spPr bwMode="auto">
          <a:xfrm>
            <a:off x="4433888" y="11779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33161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33164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5509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722438"/>
            <a:ext cx="7105650" cy="4687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5510" name="Прямоугольник 7"/>
          <p:cNvSpPr>
            <a:spLocks noChangeArrowheads="1"/>
          </p:cNvSpPr>
          <p:nvPr/>
        </p:nvSpPr>
        <p:spPr bwMode="auto">
          <a:xfrm>
            <a:off x="7493000" y="2108200"/>
            <a:ext cx="4503738" cy="2062163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графе «Сумма обязательства/ размер обязательства по состоянию на отчетную дату» </a:t>
            </a:r>
            <a:r>
              <a:rPr lang="ru-RU" altLang="ru-RU" sz="1600" u="sng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указываются сумма основного обязательства (без суммы процентов) (т.е. сумма кредита, долга) и размер обязательства </a:t>
            </a:r>
            <a:r>
              <a:rPr lang="ru-RU" altLang="ru-RU" sz="1600" u="sng" dirty="0">
                <a:solidFill>
                  <a:srgbClr val="FF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(оставшийся непогашенным долг с суммой процентов, начисленных по состоянию на отчетную дату, а не до конца периода кредитования) по состоянию на отчетную дату</a:t>
            </a:r>
          </a:p>
        </p:txBody>
      </p:sp>
      <p:sp>
        <p:nvSpPr>
          <p:cNvPr id="10" name="Стрелка: вправо 9"/>
          <p:cNvSpPr/>
          <p:nvPr/>
        </p:nvSpPr>
        <p:spPr>
          <a:xfrm rot="10800000">
            <a:off x="6297613" y="3382963"/>
            <a:ext cx="682625" cy="227012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Стрелка: вправо 12"/>
          <p:cNvSpPr/>
          <p:nvPr/>
        </p:nvSpPr>
        <p:spPr>
          <a:xfrm rot="10800000">
            <a:off x="6275388" y="2435225"/>
            <a:ext cx="704850" cy="2270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05515" name="Прямоугольник 7"/>
          <p:cNvSpPr>
            <a:spLocks noChangeArrowheads="1"/>
          </p:cNvSpPr>
          <p:nvPr/>
        </p:nvSpPr>
        <p:spPr bwMode="auto">
          <a:xfrm>
            <a:off x="7493000" y="4465638"/>
            <a:ext cx="4503738" cy="18161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Суммировать финансовые обязательства не требуется! (к примеру, если служащий имеет несколько кредитов, общая сумма которых составляет более 500 000 рублей </a:t>
            </a:r>
            <a:b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(200 000 + 200 000 + 400 000), </a:t>
            </a:r>
            <a:b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то такие кредиты в справке о доходах не указываются)</a:t>
            </a:r>
          </a:p>
        </p:txBody>
      </p:sp>
      <p:sp>
        <p:nvSpPr>
          <p:cNvPr id="435208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3520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3521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3725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57350"/>
            <a:ext cx="735647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8" name="Прямоугольник 7"/>
          <p:cNvSpPr>
            <a:spLocks noChangeArrowheads="1"/>
          </p:cNvSpPr>
          <p:nvPr/>
        </p:nvSpPr>
        <p:spPr bwMode="auto">
          <a:xfrm>
            <a:off x="7967663" y="2492374"/>
            <a:ext cx="4029075" cy="369331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графе «Сумма обязательства/размер обязательства по состоянию </a:t>
            </a:r>
            <a:endParaRPr lang="ru-RU" altLang="ru-RU" sz="1800" dirty="0" smtClean="0">
              <a:solidFill>
                <a:srgbClr val="000000"/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отчетную дату (руб.)» рекомендуется указывать полные суммы, предусмотренные заключенным договором долевого участия.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solidFill>
                <a:srgbClr val="000000"/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графе «Условие обязательства» можно отразить, что денежные средства переданы застройщику </a:t>
            </a:r>
            <a:endParaRPr lang="ru-RU" altLang="ru-RU" sz="1800" dirty="0" smtClean="0">
              <a:solidFill>
                <a:srgbClr val="000000"/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полном объеме.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7575" y="5013325"/>
            <a:ext cx="1728788" cy="158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37254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37255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37258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51313" y="2192338"/>
            <a:ext cx="7542212" cy="584775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1) договор о предоставлении кредита, в том числе при наличии у лица кредитной </a:t>
            </a:r>
            <a:r>
              <a:rPr lang="ru-RU" sz="1600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карты с </a:t>
            </a: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доступным лимитом овердрафта;</a:t>
            </a:r>
          </a:p>
        </p:txBody>
      </p:sp>
      <p:sp>
        <p:nvSpPr>
          <p:cNvPr id="439300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39301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39304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1788" y="2859088"/>
            <a:ext cx="7551737" cy="33813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2) договор финансовой аренды (лизинг);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41788" y="3309938"/>
            <a:ext cx="7551737" cy="33813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3) договор займа;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41788" y="3773488"/>
            <a:ext cx="7551737" cy="33813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4) договор финансирования под уступку денежного требования;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67188" y="4238625"/>
            <a:ext cx="7526337" cy="5400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5) обязательства, связанные с заключением договора об уступке права требования;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3537" y="4941168"/>
            <a:ext cx="7513637" cy="339725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6) обязательства вследствие причинения вреда (финансовые);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79888" y="5373216"/>
            <a:ext cx="7513637" cy="10080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7) обязательства по договору поручительства (в случае, если по состоянию на отчетную дату должник не исполняет или исполняет обязательства перед кредитором ненадлежащим образом и соответствующие обязательства возникли у поручителя);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92538" y="1628775"/>
            <a:ext cx="8135937" cy="4956175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3644900"/>
            <a:ext cx="3703811" cy="83099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ПОДЛЕЖАТ УКАЗАНИЮ: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69987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879725" y="98425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989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3113" y="1952625"/>
            <a:ext cx="7010400" cy="4140000"/>
          </a:xfrm>
          <a:prstGeom prst="rect">
            <a:avLst/>
          </a:prstGeom>
          <a:solidFill>
            <a:schemeClr val="accent5"/>
          </a:solidFill>
          <a:ln w="44450">
            <a:solidFill>
              <a:schemeClr val="accent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Одно из главных преимуществ СПО «Справки БК» заключается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сохранении информации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что позволяет </a:t>
            </a:r>
            <a:b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случае некорректного заполнения </a:t>
            </a: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не переделывать заново весь документ, а лишь исправить нужную графу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endParaRPr lang="ru-RU" altLang="ru-RU" sz="2000" dirty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К тому же для создания отчетного документа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следующем отчетном периоде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пользователю </a:t>
            </a: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необходимо только обновить соответствующие графы </a:t>
            </a:r>
            <a:b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о доходах, об имуществе и обязательствах имущественного характера</a:t>
            </a:r>
            <a:endParaRPr lang="ru-RU" altLang="ru-RU" sz="2000" dirty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0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993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731963"/>
            <a:ext cx="363220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9225" y="1628775"/>
            <a:ext cx="690563" cy="158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51313" y="1692275"/>
            <a:ext cx="7542212" cy="5842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8) обязательства по уплате алиментов (если по состоянию на отчетную дату сумма невыплаченных алиментов равна или превышает 500 000 руб.);</a:t>
            </a:r>
          </a:p>
        </p:txBody>
      </p:sp>
      <p:sp>
        <p:nvSpPr>
          <p:cNvPr id="441348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1349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41352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2425" y="2420938"/>
            <a:ext cx="7539038" cy="830262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9) обязательства по выплате арендной платы за наем жилого или нежилого помещения (если по состоянию на отчетную дату сумма невыплаченной арендной платы равна или превышает 500 000 руб.);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60838" y="3406775"/>
            <a:ext cx="7551737" cy="339725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10) выкупленная дебиторская задолженность;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0838" y="3835400"/>
            <a:ext cx="7551737" cy="769441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11) </a:t>
            </a:r>
            <a:r>
              <a:rPr lang="ru-RU" sz="14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финансовые обязательства, участником которых в силу Федерального закона от 23.12.2003 № 177-ФЗ «О страховании вкладов в банках Российской Федерации" является государственная корпорация «Агентство по страхованию вкладов»;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4488" y="4783138"/>
            <a:ext cx="7527925" cy="339725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12) предоставленные брокером займы (т.н. «маржинальные сделки»);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54488" y="5313363"/>
            <a:ext cx="7513637" cy="5842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13) обязательства по незакрытым сделкам РЕПО и СВОП (у клиента имеются требования и обязательства по этим сделкам);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48138" y="6043613"/>
            <a:ext cx="7513637" cy="33813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14) иные обязательства, в том числе установленные решением суда.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92538" y="1522413"/>
            <a:ext cx="8135937" cy="5062537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8926" y="3644900"/>
            <a:ext cx="3678238" cy="83099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ПОДЛЕЖАТ УКАЗАНИЮ: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4638" y="1906588"/>
            <a:ext cx="7542212" cy="830262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Подлежат отражению </a:t>
            </a: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срочные обязательства финансового характера гражданина, зарегистрированного в качестве индивидуального предпринимателя, в отношении которого представляется справка о доходах</a:t>
            </a:r>
          </a:p>
        </p:txBody>
      </p:sp>
      <p:sp>
        <p:nvSpPr>
          <p:cNvPr id="443396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3397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43400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7813" y="2890838"/>
            <a:ext cx="7539037" cy="33813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Не указывается </a:t>
            </a: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договор срочного банковского вклада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84638" y="3490913"/>
            <a:ext cx="7551737" cy="58578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Не указываются </a:t>
            </a:r>
            <a:r>
              <a:rPr lang="ru-RU" sz="1600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договоры страхования, заключенные в связи с ипотечным кредитованием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92538" y="1522413"/>
            <a:ext cx="8135937" cy="5062537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785938" y="3328988"/>
            <a:ext cx="2152650" cy="522287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84638" y="4276725"/>
            <a:ext cx="7551737" cy="584200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Не подлежит отражению договор негосударственного пенсионного обеспечения, заключенный с негосударственным пенсионным фондом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14724" name="Прямоугольник 5"/>
          <p:cNvSpPr>
            <a:spLocks noChangeArrowheads="1"/>
          </p:cNvSpPr>
          <p:nvPr/>
        </p:nvSpPr>
        <p:spPr bwMode="auto">
          <a:xfrm>
            <a:off x="5232400" y="2392363"/>
            <a:ext cx="6403975" cy="33855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Участие в долевом строительстве объекта недвижимости</a:t>
            </a:r>
          </a:p>
        </p:txBody>
      </p:sp>
      <p:sp>
        <p:nvSpPr>
          <p:cNvPr id="44544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5445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5446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45449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32400" y="3076575"/>
            <a:ext cx="6403975" cy="1323439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  <a:t>До получения свидетельства о государственной регистрации объекта долевого строительства информация об имеющихся на отчетную дату обязательствах по договору долевого строительства </a:t>
            </a:r>
            <a:r>
              <a:rPr lang="ru-RU" altLang="ru-RU" sz="1600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подлежит отражению в подразделе 6.2 справки о доходах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32400" y="4797425"/>
            <a:ext cx="6403975" cy="922338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  <a:t>При этом не имеет значения, оформлялся ли кредитный договор с банком или иной кредитной организацией для оплаты по указанному договору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92538" y="1522413"/>
            <a:ext cx="8135937" cy="5062537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92088" y="3068638"/>
            <a:ext cx="4394200" cy="15120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404040"/>
                </a:solidFill>
                <a:latin typeface="Sitka Banner" panose="02000505000000020004" pitchFamily="2" charset="0"/>
              </a:rPr>
              <a:t>ПОДЛЕЖАТ ОТРАЖЕНИЮ ОТДЕЛЬНЫЕ ВИДЫ ФИНАНСОВЫХ ОБЯЗАТЕЛЬСТВ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646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646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6469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6470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46473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92538" y="1773238"/>
            <a:ext cx="8135937" cy="4595812"/>
          </a:xfrm>
          <a:prstGeom prst="rect">
            <a:avLst/>
          </a:prstGeom>
          <a:noFill/>
          <a:ln w="381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288925" y="3119438"/>
            <a:ext cx="3862388" cy="13680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ПОДЛЕЖАТ ОТРАЖЕНИЮ ОТДЕЛЬНЫЕ ВИДЫ ФИНАНСОВЫХ ОБЯЗАТЕЛЬСТВ</a:t>
            </a:r>
          </a:p>
        </p:txBody>
      </p:sp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4281488" y="4451350"/>
            <a:ext cx="7351712" cy="154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Если в кредитном договоре, на котором основан договор об ипотеке, сумма кредита разделена между супругами, </a:t>
            </a:r>
            <a:r>
              <a:rPr lang="ru-RU" altLang="ru-RU" sz="1800" u="sng" dirty="0" err="1">
                <a:solidFill>
                  <a:srgbClr val="000000"/>
                </a:solidFill>
                <a:latin typeface="Sitka Banner" panose="02000505000000020004" pitchFamily="2" charset="0"/>
              </a:rPr>
              <a:t>созаемщиками</a:t>
            </a: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  <a:t>, то в данном подразделе следует отразить в каждой справке (служащего (работника) </a:t>
            </a:r>
            <a:b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и его супруги (супруга)) сумму в соответствии с данным договором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7402513" y="2835275"/>
            <a:ext cx="425450" cy="638175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6669088" y="3994150"/>
            <a:ext cx="2152650" cy="52228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7" name="Прямоугольник 5"/>
          <p:cNvSpPr>
            <a:spLocks noChangeArrowheads="1"/>
          </p:cNvSpPr>
          <p:nvPr/>
        </p:nvSpPr>
        <p:spPr bwMode="auto">
          <a:xfrm>
            <a:off x="4281488" y="2320925"/>
            <a:ext cx="7351712" cy="646113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 Обязательства по ипотеке в случае разделения суммы кредита между супругами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492750" y="0"/>
            <a:ext cx="6699250" cy="68580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749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7492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6773" name="Прямоугольник 3"/>
          <p:cNvSpPr>
            <a:spLocks noChangeArrowheads="1"/>
          </p:cNvSpPr>
          <p:nvPr/>
        </p:nvSpPr>
        <p:spPr bwMode="auto">
          <a:xfrm>
            <a:off x="414337" y="3071813"/>
            <a:ext cx="4816475" cy="313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соответствии с </a:t>
            </a:r>
            <a:r>
              <a:rPr lang="ru-RU" altLang="ru-RU" sz="1800" dirty="0" err="1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пп</a:t>
            </a: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. 3 п. 212 Методических рекомендаций в данном подразделе необходимо указывать </a:t>
            </a: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информацию об обязательствах </a:t>
            </a:r>
            <a:b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по договорам страхования, заключенных </a:t>
            </a:r>
            <a:b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соответствии с Законом РФ от 27.11.1992 </a:t>
            </a:r>
            <a:b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№ 4015-11 «Об организации страхового дела РФ», </a:t>
            </a: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которым предусмотрены виды страхования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73725" y="1751013"/>
            <a:ext cx="6391275" cy="9223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1) страхование жизни на случай смерти, дожития до определенного возраста или срока либо наступления иного события;</a:t>
            </a:r>
          </a:p>
        </p:txBody>
      </p:sp>
      <p:sp>
        <p:nvSpPr>
          <p:cNvPr id="447495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749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749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7498" name="Прямоугольник 1"/>
          <p:cNvSpPr>
            <a:spLocks noChangeArrowheads="1"/>
          </p:cNvSpPr>
          <p:nvPr/>
        </p:nvSpPr>
        <p:spPr bwMode="auto">
          <a:xfrm>
            <a:off x="4281488" y="10255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447499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4923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0" y="311150"/>
            <a:ext cx="12192000" cy="1069975"/>
          </a:xfrm>
          <a:prstGeom prst="rect">
            <a:avLst/>
          </a:prstGeom>
          <a:solidFill>
            <a:schemeClr val="accent5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4"/>
          <p:cNvSpPr/>
          <p:nvPr/>
        </p:nvSpPr>
        <p:spPr bwMode="auto">
          <a:xfrm>
            <a:off x="1984375" y="296863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ПОДРАЗДЕЛ 6.2 «СРОЧНЫЕ ОБЯЗАТЕЛЬСТВА ИМУЩЕСТВЕННОГО ХАРАКТЕРА» </a:t>
            </a:r>
            <a:b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40404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447502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3363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8925" y="203200"/>
            <a:ext cx="1412875" cy="1279525"/>
          </a:xfrm>
          <a:prstGeom prst="rect">
            <a:avLst/>
          </a:prstGeom>
          <a:noFill/>
          <a:ln w="34925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3725" y="4775200"/>
            <a:ext cx="639921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Иные виды страхования, например,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КАСКО, ОСАГО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, договора страхования, заключенные в рамках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договора об ипотеке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, </a:t>
            </a:r>
            <a:b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а также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информация об обязательном и добровольном пенсионном страховании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,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осуществляемого в рамках ФЗ «Об обязательном пенсионном страховании в РФ», «О страховых пенсиях» </a:t>
            </a:r>
            <a:r>
              <a:rPr lang="ru-RU" sz="16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указывать не требуется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73725" y="3522663"/>
            <a:ext cx="6391275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3)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страхование жизни с условием периодических страховых выплат (ренты, аннуитетов) и (или) с участием страхователя в инвестиционном доходе страховщика.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42175" y="2887663"/>
            <a:ext cx="3534346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2) пенсионное страхование;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414338" y="2218531"/>
            <a:ext cx="4845050" cy="64633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</a:rPr>
              <a:t>ПОДЛЕЖАТ ОТРАЖЕНИЮ ОТДЕЛЬНЫЕ ВИДЫ ФИНАНСОВЫХ ОБЯЗАТЕЛЬСТВ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55683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51013" y="1722438"/>
            <a:ext cx="9144000" cy="2085975"/>
          </a:xfrm>
          <a:prstGeom prst="rect">
            <a:avLst/>
          </a:prstGeom>
          <a:solidFill>
            <a:srgbClr val="EBEBF9"/>
          </a:solidFill>
          <a:ln>
            <a:solidFill>
              <a:srgbClr val="00006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00006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Раздел 7«Сведения об имуществе, отчужденном в результате совершения безвозмездных сделок» </a:t>
            </a:r>
            <a:br>
              <a:rPr lang="ru-RU" altLang="ru-RU" sz="3600" b="1">
                <a:solidFill>
                  <a:srgbClr val="00006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rgbClr val="00006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13" y="386080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rgbClr val="000066"/>
          </a:solidFill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Стрелка: вправо 14"/>
          <p:cNvSpPr/>
          <p:nvPr/>
        </p:nvSpPr>
        <p:spPr>
          <a:xfrm>
            <a:off x="8453438" y="5694363"/>
            <a:ext cx="2898775" cy="8937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9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Прямоугольник 1"/>
          <p:cNvSpPr>
            <a:spLocks noChangeArrowheads="1"/>
          </p:cNvSpPr>
          <p:nvPr/>
        </p:nvSpPr>
        <p:spPr bwMode="auto">
          <a:xfrm>
            <a:off x="6057900" y="197326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61827" name="Прямоугольник 1"/>
          <p:cNvSpPr>
            <a:spLocks noChangeArrowheads="1"/>
          </p:cNvSpPr>
          <p:nvPr/>
        </p:nvSpPr>
        <p:spPr bwMode="auto">
          <a:xfrm>
            <a:off x="5427663" y="3635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661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5975" y="1624013"/>
            <a:ext cx="7429500" cy="4764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1829" name="Прямоугольник 7"/>
          <p:cNvSpPr>
            <a:spLocks noChangeArrowheads="1"/>
          </p:cNvSpPr>
          <p:nvPr/>
        </p:nvSpPr>
        <p:spPr bwMode="auto">
          <a:xfrm>
            <a:off x="279400" y="2708920"/>
            <a:ext cx="4459288" cy="2862322"/>
          </a:xfrm>
          <a:prstGeom prst="rect">
            <a:avLst/>
          </a:prstGeom>
          <a:solidFill>
            <a:srgbClr val="F8E7FD"/>
          </a:solidFill>
          <a:ln w="3175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В данном разделе указываются сведения </a:t>
            </a:r>
            <a:r>
              <a:rPr lang="ru-RU" altLang="ru-RU" sz="1800" dirty="0" smtClean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о </a:t>
            </a: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недвижимом имуществе, транспортных средствах и ценных бумагах </a:t>
            </a:r>
            <a:r>
              <a:rPr lang="ru-RU" altLang="ru-RU" sz="1800" dirty="0" smtClean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(</a:t>
            </a: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в </a:t>
            </a:r>
            <a:r>
              <a:rPr lang="ru-RU" altLang="ru-RU" sz="1800" dirty="0" err="1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т.ч</a:t>
            </a: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. долях участия </a:t>
            </a:r>
            <a:r>
              <a:rPr lang="ru-RU" altLang="ru-RU" sz="1800" dirty="0" smtClean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/>
            </a:r>
            <a:br>
              <a:rPr lang="ru-RU" altLang="ru-RU" sz="1800" dirty="0" smtClean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1800" dirty="0" smtClean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в </a:t>
            </a: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уставном капитале общества), отчужденных в течение отчетного периода в результате безвозмездной сделки (например, дарение), а также, например, сведения об утилизации автомобиля</a:t>
            </a:r>
          </a:p>
        </p:txBody>
      </p:sp>
      <p:pic>
        <p:nvPicPr>
          <p:cNvPr id="46183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7. «СВЕДЕНИЯ О НЕДВИЖИМОМ ИМУЩЕСТВЕ, ТРАНСПОРТНЫХ СРЕДСТВАХ И ЦЕННЫХ БУМАГАХ, ОТЧУЖДЕННЫХ В ТЕЧЕНИЕ ОТЧЕТНОГО ПЕРИОДА»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1835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3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63875" name="Прямоугольник 1"/>
          <p:cNvSpPr>
            <a:spLocks noChangeArrowheads="1"/>
          </p:cNvSpPr>
          <p:nvPr/>
        </p:nvSpPr>
        <p:spPr bwMode="auto">
          <a:xfrm>
            <a:off x="695325" y="3332163"/>
            <a:ext cx="4197350" cy="2592000"/>
          </a:xfrm>
          <a:prstGeom prst="rect">
            <a:avLst/>
          </a:prstGeom>
          <a:solidFill>
            <a:srgbClr val="F8E7FD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 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Сделка, по которой одна сторона (служащий (работник), его супруга (супруг), несовершеннолетний ребенок) обязуется предоставить что-либо другой стороне</a:t>
            </a: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 </a:t>
            </a:r>
            <a:r>
              <a:rPr lang="ru-RU" altLang="ru-RU" sz="2000" b="1" u="sng" dirty="0">
                <a:solidFill>
                  <a:srgbClr val="000066"/>
                </a:solidFill>
                <a:latin typeface="Sitka Banner" pitchFamily="2" charset="0"/>
              </a:rPr>
              <a:t>без получения от нее платы или иного встречного предоставления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95325" y="2233613"/>
            <a:ext cx="4197350" cy="708025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Sitka Banner" panose="02000505000000020004" pitchFamily="2" charset="0"/>
              </a:rPr>
              <a:t>ЧТО ТАКОЕ БЕЗВОЗМЕЗДНАЯ СДЕЛКА?</a:t>
            </a:r>
          </a:p>
        </p:txBody>
      </p:sp>
      <p:sp>
        <p:nvSpPr>
          <p:cNvPr id="463877" name="Прямоугольник 19"/>
          <p:cNvSpPr>
            <a:spLocks noChangeArrowheads="1"/>
          </p:cNvSpPr>
          <p:nvPr/>
        </p:nvSpPr>
        <p:spPr bwMode="auto">
          <a:xfrm>
            <a:off x="6024563" y="3343275"/>
            <a:ext cx="5614987" cy="369888"/>
          </a:xfrm>
          <a:prstGeom prst="rect">
            <a:avLst/>
          </a:prstGeom>
          <a:solidFill>
            <a:srgbClr val="F8E7FD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66"/>
                </a:solidFill>
                <a:latin typeface="Sitka Banner" pitchFamily="2" charset="0"/>
              </a:rPr>
              <a:t>Договор дарения</a:t>
            </a:r>
          </a:p>
        </p:txBody>
      </p:sp>
      <p:sp>
        <p:nvSpPr>
          <p:cNvPr id="463878" name="Прямоугольник 20"/>
          <p:cNvSpPr>
            <a:spLocks noChangeArrowheads="1"/>
          </p:cNvSpPr>
          <p:nvPr/>
        </p:nvSpPr>
        <p:spPr bwMode="auto">
          <a:xfrm>
            <a:off x="6029325" y="3890963"/>
            <a:ext cx="5610225" cy="646112"/>
          </a:xfrm>
          <a:prstGeom prst="rect">
            <a:avLst/>
          </a:prstGeom>
          <a:solidFill>
            <a:srgbClr val="F8E7FD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Соглашение о разделе имущества, договор (соглашение) об определении долей</a:t>
            </a:r>
          </a:p>
        </p:txBody>
      </p:sp>
      <p:sp>
        <p:nvSpPr>
          <p:cNvPr id="463879" name="Прямоугольник 21"/>
          <p:cNvSpPr>
            <a:spLocks noChangeArrowheads="1"/>
          </p:cNvSpPr>
          <p:nvPr/>
        </p:nvSpPr>
        <p:spPr bwMode="auto">
          <a:xfrm>
            <a:off x="6030913" y="4694238"/>
            <a:ext cx="5614987" cy="923925"/>
          </a:xfrm>
          <a:prstGeom prst="rect">
            <a:avLst/>
          </a:prstGeom>
          <a:solidFill>
            <a:srgbClr val="F8E7FD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собственности).</a:t>
            </a:r>
          </a:p>
        </p:txBody>
      </p:sp>
      <p:pic>
        <p:nvPicPr>
          <p:cNvPr id="463880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7«СВЕДЕНИЯ ОБ ИМУЩЕСТВЕ, ОТЧУЖДЕННОМ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В РЕЗУЛЬТАТЕ СОВЕРШЕНИЯ БЕЗВОЗМЕЗДНЫХ СДЕЛОК» (ОСОБЕННОСТИ ЗАПОЛНЕНИЯ)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3885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Стрелка: вниз 22"/>
          <p:cNvSpPr/>
          <p:nvPr/>
        </p:nvSpPr>
        <p:spPr>
          <a:xfrm>
            <a:off x="2501900" y="2955925"/>
            <a:ext cx="350838" cy="239713"/>
          </a:xfrm>
          <a:prstGeom prst="downArrow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6672263" y="2233613"/>
            <a:ext cx="4197350" cy="708025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Sitka Banner" panose="02000505000000020004" pitchFamily="2" charset="0"/>
              </a:rPr>
              <a:t>БЕЗВОЗМЕЗДНОЙ СДЕЛКОЙ ПРИЗНАЕТСЯ:</a:t>
            </a:r>
          </a:p>
        </p:txBody>
      </p:sp>
      <p:sp>
        <p:nvSpPr>
          <p:cNvPr id="34" name="Стрелка: вниз 22"/>
          <p:cNvSpPr/>
          <p:nvPr/>
        </p:nvSpPr>
        <p:spPr>
          <a:xfrm>
            <a:off x="8629650" y="3054690"/>
            <a:ext cx="350838" cy="239712"/>
          </a:xfrm>
          <a:prstGeom prst="downArrow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9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вниз 12"/>
          <p:cNvSpPr/>
          <p:nvPr/>
        </p:nvSpPr>
        <p:spPr>
          <a:xfrm>
            <a:off x="5880100" y="4698521"/>
            <a:ext cx="431800" cy="476250"/>
          </a:xfrm>
          <a:prstGeom prst="downArrow">
            <a:avLst/>
          </a:prstGeom>
          <a:solidFill>
            <a:srgbClr val="F8E7FD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3163" y="2266949"/>
            <a:ext cx="9963150" cy="2376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4900" name="Прямоугольник 5"/>
          <p:cNvSpPr>
            <a:spLocks noChangeArrowheads="1"/>
          </p:cNvSpPr>
          <p:nvPr/>
        </p:nvSpPr>
        <p:spPr bwMode="auto">
          <a:xfrm>
            <a:off x="1473200" y="2566988"/>
            <a:ext cx="9364663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Подлежит отражению в настоящем разделе ситуация, </a:t>
            </a:r>
            <a:r>
              <a:rPr lang="ru-RU" altLang="ru-RU" sz="2000" u="sng" dirty="0">
                <a:solidFill>
                  <a:srgbClr val="000066"/>
                </a:solidFill>
                <a:latin typeface="Sitka Banner" pitchFamily="2" charset="0"/>
              </a:rPr>
              <a:t>связанная </a:t>
            </a:r>
            <a:endParaRPr lang="ru-RU" altLang="ru-RU" sz="2000" u="sng" dirty="0" smtClean="0">
              <a:solidFill>
                <a:srgbClr val="000066"/>
              </a:solidFill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u="sng" dirty="0" smtClean="0">
                <a:solidFill>
                  <a:srgbClr val="000066"/>
                </a:solidFill>
                <a:latin typeface="Sitka Banner" pitchFamily="2" charset="0"/>
              </a:rPr>
              <a:t>с </a:t>
            </a:r>
            <a:r>
              <a:rPr lang="ru-RU" altLang="ru-RU" sz="2000" u="sng" dirty="0">
                <a:solidFill>
                  <a:srgbClr val="000066"/>
                </a:solidFill>
                <a:latin typeface="Sitka Banner" pitchFamily="2" charset="0"/>
              </a:rPr>
              <a:t>отчуждением доли имущества в связи с использованием средств (части средств) материнского (семейного) капитала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 (например, оформление жилого помещения в общую собственность служащего (работника), его супруги (супруга) и несовершеннолетних детей с определением размера долей </a:t>
            </a:r>
            <a:endParaRPr lang="ru-RU" altLang="ru-RU" sz="2000" dirty="0" smtClean="0">
              <a:solidFill>
                <a:srgbClr val="000066"/>
              </a:solidFill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66"/>
                </a:solidFill>
                <a:latin typeface="Sitka Banner" pitchFamily="2" charset="0"/>
              </a:rPr>
              <a:t>по 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соглашению).</a:t>
            </a:r>
          </a:p>
        </p:txBody>
      </p:sp>
      <p:pic>
        <p:nvPicPr>
          <p:cNvPr id="464901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7«СВЕДЕНИЯ ОБ ИМУЩЕСТВЕ, ОТЧУЖДЕННОМ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В РЕЗУЛЬТАТЕ СОВЕРШЕНИЯ БЕЗВОЗМЕЗДНЫХ СДЕЛОК» (ОСОБЕННОСТИ ЗАПОЛНЕНИЯ)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4906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228975" y="5229200"/>
            <a:ext cx="5734050" cy="8640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404040"/>
                </a:solidFill>
                <a:latin typeface="Sitka Banner" panose="02000505000000020004" pitchFamily="2" charset="0"/>
              </a:rPr>
              <a:t>СОГЛАШЕНИЕ О РАЗДЕЛЕНИИ ДОЛЕЙ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Прямоугольник 5"/>
          <p:cNvSpPr>
            <a:spLocks noChangeArrowheads="1"/>
          </p:cNvSpPr>
          <p:nvPr/>
        </p:nvSpPr>
        <p:spPr bwMode="auto">
          <a:xfrm>
            <a:off x="4471988" y="2270125"/>
            <a:ext cx="7199312" cy="708025"/>
          </a:xfrm>
          <a:prstGeom prst="rect">
            <a:avLst/>
          </a:prstGeom>
          <a:solidFill>
            <a:srgbClr val="F8E7FD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УНИЧТОЖЕННЫЕ ОБЪЕКТЫ ИМУЩЕСТВА </a:t>
            </a: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>НЕ </a:t>
            </a: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ПОДЛЕЖАТ ОТРАЖЕНИЮ </a:t>
            </a:r>
            <a:endParaRPr lang="ru-RU" altLang="ru-RU" sz="2000" u="sng" dirty="0">
              <a:solidFill>
                <a:srgbClr val="000000"/>
              </a:solidFill>
              <a:latin typeface="Sitka Banner" pitchFamily="2" charset="0"/>
            </a:endParaRPr>
          </a:p>
        </p:txBody>
      </p:sp>
      <p:pic>
        <p:nvPicPr>
          <p:cNvPr id="465923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7«СВЕДЕНИЯ ОБ ИМУЩЕСТВЕ, ОТЧУЖДЕННОМ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В РЕЗУЛЬТАТЕ СОВЕРШЕНИЯ БЕЗВОЗМЕЗДНЫХ СДЕЛОК» (ОСОБЕННОСТИ ЗАПОЛНЕНИЯ)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5928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9" name="Прямоугольник 1"/>
          <p:cNvSpPr>
            <a:spLocks noChangeArrowheads="1"/>
          </p:cNvSpPr>
          <p:nvPr/>
        </p:nvSpPr>
        <p:spPr bwMode="auto">
          <a:xfrm>
            <a:off x="4471988" y="3186113"/>
            <a:ext cx="7199312" cy="708025"/>
          </a:xfrm>
          <a:prstGeom prst="rect">
            <a:avLst/>
          </a:prstGeom>
          <a:solidFill>
            <a:srgbClr val="F8E7FD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Sitka Banner" pitchFamily="2" charset="0"/>
              </a:rPr>
              <a:t>ДОГОВОР МЕНЫ НЕ ПОДЛЕЖИТ ОТРАЖЕНИЮ, ТАК КАК ОН ЯВЛЯЕТСЯ ВОЗМЕЗДНЫМ</a:t>
            </a:r>
          </a:p>
        </p:txBody>
      </p:sp>
      <p:sp>
        <p:nvSpPr>
          <p:cNvPr id="465930" name="Прямоугольник 2"/>
          <p:cNvSpPr>
            <a:spLocks noChangeArrowheads="1"/>
          </p:cNvSpPr>
          <p:nvPr/>
        </p:nvSpPr>
        <p:spPr bwMode="auto">
          <a:xfrm>
            <a:off x="4471988" y="4135438"/>
            <a:ext cx="7199312" cy="708025"/>
          </a:xfrm>
          <a:prstGeom prst="rect">
            <a:avLst/>
          </a:prstGeom>
          <a:solidFill>
            <a:srgbClr val="F8E7FD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Sitka Banner" pitchFamily="2" charset="0"/>
              </a:rPr>
              <a:t>КАЖДЫЙ ОБЪЕКТ БЕЗВОЗМЕЗДНОЙ СДЕЛКИ УКАЗЫВАЕТСЯ ОТДЕЛЬНО</a:t>
            </a:r>
          </a:p>
        </p:txBody>
      </p:sp>
      <p:sp>
        <p:nvSpPr>
          <p:cNvPr id="465931" name="Прямоугольник 3"/>
          <p:cNvSpPr>
            <a:spLocks noChangeArrowheads="1"/>
          </p:cNvSpPr>
          <p:nvPr/>
        </p:nvSpPr>
        <p:spPr bwMode="auto">
          <a:xfrm>
            <a:off x="4471988" y="5356225"/>
            <a:ext cx="7199312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Sitka Banner" pitchFamily="2" charset="0"/>
              </a:rPr>
              <a:t>(ПУНКТЫ 215 - 216, 218 МЕТОДИЧЕСКИХ РЕКОМЕНДАЦИЙ)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92538" y="1522413"/>
            <a:ext cx="8135937" cy="5062537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208213" y="3397250"/>
            <a:ext cx="2152650" cy="52228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404040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2035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879725" y="98425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037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7859" y="1628775"/>
            <a:ext cx="7010400" cy="400050"/>
          </a:xfrm>
          <a:prstGeom prst="rect">
            <a:avLst/>
          </a:prstGeom>
          <a:noFill/>
          <a:ln w="44450">
            <a:solidFill>
              <a:schemeClr val="accent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Полезные функции СПО «Справки БК»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0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41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55775"/>
            <a:ext cx="33432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2" name="Прямоугольник 4"/>
          <p:cNvSpPr>
            <a:spLocks noChangeArrowheads="1"/>
          </p:cNvSpPr>
          <p:nvPr/>
        </p:nvSpPr>
        <p:spPr bwMode="auto">
          <a:xfrm>
            <a:off x="4511675" y="2322513"/>
            <a:ext cx="6986584" cy="175418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</a:rPr>
              <a:t>«Проверка заполнения обязательный полей пакет»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</a:rPr>
              <a:t>позволяет пользователю удостовериться, что все поля справки о доходах, обязательные для заполнения в программе, заполнены (с возможностью быстрого перехода к конкретному незаполненному полю)</a:t>
            </a:r>
            <a:endParaRPr lang="ru-RU" altLang="ru-RU" sz="1800" dirty="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788" y="3232150"/>
            <a:ext cx="3529012" cy="271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3719513" y="2747963"/>
            <a:ext cx="614362" cy="26987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85788" y="3495675"/>
            <a:ext cx="3529012" cy="271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2046" name="Прямоугольник 17"/>
          <p:cNvSpPr>
            <a:spLocks noChangeArrowheads="1"/>
          </p:cNvSpPr>
          <p:nvPr/>
        </p:nvSpPr>
        <p:spPr bwMode="auto">
          <a:xfrm>
            <a:off x="4511675" y="4581525"/>
            <a:ext cx="6986584" cy="120015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</a:rPr>
              <a:t>«Проверка адресов пакета по классификатору»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itchFamily="18" charset="0"/>
              </a:rPr>
              <a:t>позволяет пользователю сверить введенные адреса </a:t>
            </a:r>
            <a:br>
              <a:rPr lang="ru-RU" altLang="ru-RU" sz="1800" dirty="0">
                <a:latin typeface="Times New Roman" pitchFamily="18" charset="0"/>
              </a:rPr>
            </a:br>
            <a:r>
              <a:rPr lang="ru-RU" altLang="ru-RU" sz="1800" dirty="0">
                <a:latin typeface="Times New Roman" pitchFamily="18" charset="0"/>
              </a:rPr>
              <a:t>с классификатором адресов программы</a:t>
            </a:r>
            <a:endParaRPr lang="ru-RU" altLang="ru-RU" sz="1800" dirty="0">
              <a:latin typeface="Calibri" pitchFamily="34" charset="0"/>
            </a:endParaRPr>
          </a:p>
        </p:txBody>
      </p:sp>
      <p:cxnSp>
        <p:nvCxnSpPr>
          <p:cNvPr id="19" name="Прямая со стрелкой 18"/>
          <p:cNvCxnSpPr>
            <a:cxnSpLocks/>
          </p:cNvCxnSpPr>
          <p:nvPr/>
        </p:nvCxnSpPr>
        <p:spPr>
          <a:xfrm flipH="1" flipV="1">
            <a:off x="3811588" y="3883025"/>
            <a:ext cx="592137" cy="3683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6694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701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1700213"/>
            <a:ext cx="7758113" cy="501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7014" name="Прямоугольник 7"/>
          <p:cNvSpPr>
            <a:spLocks noChangeArrowheads="1"/>
          </p:cNvSpPr>
          <p:nvPr/>
        </p:nvSpPr>
        <p:spPr bwMode="auto">
          <a:xfrm>
            <a:off x="5637213" y="1862138"/>
            <a:ext cx="4919662" cy="900000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Указывается вид недвижимого имущества, местонахождение (адрес), площадь (кв. м).</a:t>
            </a:r>
          </a:p>
        </p:txBody>
      </p:sp>
      <p:sp>
        <p:nvSpPr>
          <p:cNvPr id="427018" name="Прямоугольник 7"/>
          <p:cNvSpPr>
            <a:spLocks noChangeArrowheads="1"/>
          </p:cNvSpPr>
          <p:nvPr/>
        </p:nvSpPr>
        <p:spPr bwMode="auto">
          <a:xfrm>
            <a:off x="6210300" y="2944813"/>
            <a:ext cx="4919663" cy="923925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Указывается вид, марка, модель транспортного средства, год изготовления, место регистрации.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8675" y="4327525"/>
            <a:ext cx="4876800" cy="23891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Стрелка: вниз 13"/>
          <p:cNvSpPr/>
          <p:nvPr/>
        </p:nvSpPr>
        <p:spPr>
          <a:xfrm rot="3636346">
            <a:off x="5543550" y="3586163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427022" name="Прямоугольник 7"/>
          <p:cNvSpPr>
            <a:spLocks noChangeArrowheads="1"/>
          </p:cNvSpPr>
          <p:nvPr/>
        </p:nvSpPr>
        <p:spPr bwMode="auto">
          <a:xfrm>
            <a:off x="6710363" y="4327525"/>
            <a:ext cx="5295900" cy="1477963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Указывается вид ценной бумаги, лицо, выпустившее ценную бумагу, общее количество ценных бумаг, отчужденных </a:t>
            </a:r>
            <a:b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результате безвозмездной сделки, а также номинальную стоимость в рублях</a:t>
            </a:r>
          </a:p>
        </p:txBody>
      </p:sp>
      <p:sp>
        <p:nvSpPr>
          <p:cNvPr id="19" name="Стрелка: вниз 13"/>
          <p:cNvSpPr/>
          <p:nvPr/>
        </p:nvSpPr>
        <p:spPr>
          <a:xfrm rot="1812722">
            <a:off x="4924425" y="2592388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20" name="Стрелка: вниз 13"/>
          <p:cNvSpPr/>
          <p:nvPr/>
        </p:nvSpPr>
        <p:spPr>
          <a:xfrm rot="5400000">
            <a:off x="6032500" y="4924425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pic>
        <p:nvPicPr>
          <p:cNvPr id="466956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7«СВЕДЕНИЯ ОБ ИМУЩЕСТВЕ, ОТЧУЖДЕННОМ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В РЕЗУЛЬТАТЕ СОВЕРШЕНИЯ БЕЗВОЗМЕЗДНЫХ СДЕЛОК» (ОСОБЕННОСТИ ЗАПОЛНЕНИЯ)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6961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68995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701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1700213"/>
            <a:ext cx="7758113" cy="501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87713" y="4652963"/>
            <a:ext cx="2417762" cy="20637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Стрелка: вниз 13"/>
          <p:cNvSpPr/>
          <p:nvPr/>
        </p:nvSpPr>
        <p:spPr>
          <a:xfrm rot="20207106">
            <a:off x="3594100" y="4029075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19" name="Стрелка: вниз 13"/>
          <p:cNvSpPr/>
          <p:nvPr/>
        </p:nvSpPr>
        <p:spPr>
          <a:xfrm rot="1812722">
            <a:off x="6288088" y="3486150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20" name="Стрелка: вниз 13"/>
          <p:cNvSpPr/>
          <p:nvPr/>
        </p:nvSpPr>
        <p:spPr>
          <a:xfrm rot="5400000">
            <a:off x="8431213" y="5267325"/>
            <a:ext cx="431800" cy="476250"/>
          </a:xfrm>
          <a:prstGeom prst="down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pic>
        <p:nvPicPr>
          <p:cNvPr id="46900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255588"/>
            <a:ext cx="12192000" cy="1066800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7«СВЕДЕНИЯ ОБ ИМУЩЕСТВЕ, ОТЧУЖДЕННОМ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В РЕЗУЛЬТАТЕ СОВЕРШЕНИЯ БЕЗВОЗМЕЗДНЫХ СДЕЛОК» (ОСОБЕННОСТИ ЗАПОЛНЕНИЯ)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9006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2927350" y="1824038"/>
            <a:ext cx="8531225" cy="1477962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случае безвозмездной сделки с физическим лицом указываются его фамилия, имя и отчество (при наличии) (в именительном падеже) полностью, без сокращений в соответствии с документом, удостоверяющим личность, а также серия и номер паспорта, актуальный адрес места регистрации физического лица либо адрес, указанный в договоре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84150" y="3402013"/>
            <a:ext cx="3203575" cy="923925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Sitka Banner" panose="02000505000000020004" pitchFamily="2" charset="0"/>
              </a:rPr>
              <a:t>Если юридическое лицо - наименование, ИНН и ОГРН юридического лица.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137650" y="4633913"/>
            <a:ext cx="2844800" cy="1754187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Sitka Banner" panose="02000505000000020004" pitchFamily="2" charset="0"/>
              </a:rPr>
              <a:t>Основания прекращения права собственности (наименование и реквизиты (дата, номер) соответствующего договора или акта)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38813" y="5245100"/>
            <a:ext cx="2417762" cy="5730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476250"/>
            <a:ext cx="12192000" cy="690563"/>
          </a:xfrm>
          <a:prstGeom prst="rect">
            <a:avLst/>
          </a:prstGeom>
          <a:solidFill>
            <a:srgbClr val="000066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кругленный прямоугольник 4"/>
          <p:cNvSpPr/>
          <p:nvPr/>
        </p:nvSpPr>
        <p:spPr bwMode="auto">
          <a:xfrm>
            <a:off x="1971675" y="266700"/>
            <a:ext cx="915670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РАЗМЕЩЕНИЕ СВЕДЕНИЙ О ДОХОДАХ НА ОФИЦИАЛЬНЫХ САЙТАХ В ИНФОРМАЦИОННО-ТЕЛЕКОММУНИКАЦИОННОЙ СЕТИ «ИНТЕРНЕТ»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74119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20" name="Прямоугольник 5"/>
          <p:cNvSpPr>
            <a:spLocks noChangeArrowheads="1"/>
          </p:cNvSpPr>
          <p:nvPr/>
        </p:nvSpPr>
        <p:spPr bwMode="auto">
          <a:xfrm>
            <a:off x="4727575" y="2168525"/>
            <a:ext cx="7129463" cy="1477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Сведения о доходах в 2024 году </a:t>
            </a:r>
            <a:r>
              <a:rPr lang="ru-RU" altLang="ru-RU" sz="1800" b="1">
                <a:solidFill>
                  <a:srgbClr val="000066"/>
                </a:solidFill>
                <a:latin typeface="Sitka Banner" pitchFamily="2" charset="0"/>
              </a:rPr>
              <a:t>НЕ подлежат обязательному опубликованию</a:t>
            </a: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 на официальных страницах органов государственной власти Архангельской области (официальный сайт Правительства Архангельской области) и органов местного самоуправления Архангельской области</a:t>
            </a:r>
          </a:p>
        </p:txBody>
      </p:sp>
      <p:sp>
        <p:nvSpPr>
          <p:cNvPr id="474121" name="Прямоугольник 1"/>
          <p:cNvSpPr>
            <a:spLocks noChangeArrowheads="1"/>
          </p:cNvSpPr>
          <p:nvPr/>
        </p:nvSpPr>
        <p:spPr bwMode="auto">
          <a:xfrm>
            <a:off x="4727575" y="3914775"/>
            <a:ext cx="7056438" cy="12017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Сведения о доходах </a:t>
            </a:r>
            <a:r>
              <a:rPr lang="ru-RU" altLang="ru-RU" sz="1800" b="1">
                <a:solidFill>
                  <a:srgbClr val="000066"/>
                </a:solidFill>
                <a:latin typeface="Sitka Banner" pitchFamily="2" charset="0"/>
              </a:rPr>
              <a:t>НЕ размещаются в информационно-телекоммуникационной сети «Интернет» по специально утвержденной форме и НЕ предоставляются средствам массовой информации</a:t>
            </a:r>
          </a:p>
        </p:txBody>
      </p:sp>
      <p:sp>
        <p:nvSpPr>
          <p:cNvPr id="474122" name="Прямоугольник 4"/>
          <p:cNvSpPr>
            <a:spLocks noChangeArrowheads="1"/>
          </p:cNvSpPr>
          <p:nvPr/>
        </p:nvSpPr>
        <p:spPr bwMode="auto">
          <a:xfrm>
            <a:off x="4727575" y="5419725"/>
            <a:ext cx="7056438" cy="6461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66"/>
                </a:solidFill>
                <a:latin typeface="Sitka Banner" pitchFamily="2" charset="0"/>
              </a:rPr>
              <a:t>Представленная норма действует </a:t>
            </a:r>
            <a:r>
              <a:rPr lang="ru-RU" altLang="ru-RU" sz="1800" b="1">
                <a:solidFill>
                  <a:srgbClr val="000066"/>
                </a:solidFill>
                <a:latin typeface="Sitka Banner" pitchFamily="2" charset="0"/>
              </a:rPr>
              <a:t>до издания специальных нормативных правовых актов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92538" y="1522413"/>
            <a:ext cx="8135937" cy="5062537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71475" y="2422525"/>
            <a:ext cx="3887788" cy="3477875"/>
          </a:xfrm>
          <a:prstGeom prst="rect">
            <a:avLst/>
          </a:prstGeom>
          <a:solidFill>
            <a:srgbClr val="FFFF00"/>
          </a:solidFill>
          <a:ln w="127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Указ Президента РФ </a:t>
            </a:r>
            <a:endParaRPr lang="ru-RU" altLang="ru-RU" sz="2000" dirty="0" smtClean="0">
              <a:solidFill>
                <a:srgbClr val="000066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sz="2000" dirty="0" smtClean="0">
                <a:solidFill>
                  <a:srgbClr val="000066"/>
                </a:solidFill>
                <a:latin typeface="Sitka Banner" panose="02000505000000020004" pitchFamily="2" charset="0"/>
              </a:rPr>
              <a:t>от </a:t>
            </a: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29.12.2022 «</a:t>
            </a:r>
            <a:r>
              <a:rPr 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Об особенностях исполнения обязанностей, соблюдения ограничений и запретов в области противодействия коррупции некоторыми категориями граждан </a:t>
            </a:r>
            <a:br>
              <a:rPr 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в период проведения специальной военной операции»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56138" y="2819400"/>
            <a:ext cx="144462" cy="1778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656138" y="4398963"/>
            <a:ext cx="144462" cy="17938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648200" y="5599113"/>
            <a:ext cx="142875" cy="17938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7552" y="260648"/>
            <a:ext cx="8547000" cy="1468512"/>
          </a:xfrm>
          <a:custGeom>
            <a:avLst/>
            <a:gdLst>
              <a:gd name="connsiteX0" fmla="*/ 0 w 9361040"/>
              <a:gd name="connsiteY0" fmla="*/ 0 h 1368151"/>
              <a:gd name="connsiteX1" fmla="*/ 9361040 w 9361040"/>
              <a:gd name="connsiteY1" fmla="*/ 0 h 1368151"/>
              <a:gd name="connsiteX2" fmla="*/ 9361040 w 9361040"/>
              <a:gd name="connsiteY2" fmla="*/ 1368151 h 1368151"/>
              <a:gd name="connsiteX3" fmla="*/ 0 w 9361040"/>
              <a:gd name="connsiteY3" fmla="*/ 1368151 h 1368151"/>
              <a:gd name="connsiteX4" fmla="*/ 0 w 9361040"/>
              <a:gd name="connsiteY4" fmla="*/ 0 h 1368151"/>
              <a:gd name="connsiteX0" fmla="*/ 0 w 9361040"/>
              <a:gd name="connsiteY0" fmla="*/ 0 h 1368151"/>
              <a:gd name="connsiteX1" fmla="*/ 9361040 w 9361040"/>
              <a:gd name="connsiteY1" fmla="*/ 0 h 1368151"/>
              <a:gd name="connsiteX2" fmla="*/ 9059957 w 9361040"/>
              <a:gd name="connsiteY2" fmla="*/ 1357000 h 1368151"/>
              <a:gd name="connsiteX3" fmla="*/ 0 w 9361040"/>
              <a:gd name="connsiteY3" fmla="*/ 1368151 h 1368151"/>
              <a:gd name="connsiteX4" fmla="*/ 0 w 9361040"/>
              <a:gd name="connsiteY4" fmla="*/ 0 h 1368151"/>
              <a:gd name="connsiteX0" fmla="*/ 312234 w 9673274"/>
              <a:gd name="connsiteY0" fmla="*/ 0 h 1357000"/>
              <a:gd name="connsiteX1" fmla="*/ 9673274 w 9673274"/>
              <a:gd name="connsiteY1" fmla="*/ 0 h 1357000"/>
              <a:gd name="connsiteX2" fmla="*/ 9372191 w 9673274"/>
              <a:gd name="connsiteY2" fmla="*/ 1357000 h 1357000"/>
              <a:gd name="connsiteX3" fmla="*/ 0 w 9673274"/>
              <a:gd name="connsiteY3" fmla="*/ 1345848 h 1357000"/>
              <a:gd name="connsiteX4" fmla="*/ 312234 w 9673274"/>
              <a:gd name="connsiteY4" fmla="*/ 0 h 1357000"/>
              <a:gd name="connsiteX0" fmla="*/ 390292 w 9751332"/>
              <a:gd name="connsiteY0" fmla="*/ 0 h 1357000"/>
              <a:gd name="connsiteX1" fmla="*/ 9751332 w 9751332"/>
              <a:gd name="connsiteY1" fmla="*/ 0 h 1357000"/>
              <a:gd name="connsiteX2" fmla="*/ 9450249 w 9751332"/>
              <a:gd name="connsiteY2" fmla="*/ 1357000 h 1357000"/>
              <a:gd name="connsiteX3" fmla="*/ 0 w 9751332"/>
              <a:gd name="connsiteY3" fmla="*/ 1345848 h 1357000"/>
              <a:gd name="connsiteX4" fmla="*/ 390292 w 9751332"/>
              <a:gd name="connsiteY4" fmla="*/ 0 h 1357000"/>
              <a:gd name="connsiteX0" fmla="*/ 390292 w 9450249"/>
              <a:gd name="connsiteY0" fmla="*/ 0 h 1357000"/>
              <a:gd name="connsiteX1" fmla="*/ 8179010 w 9450249"/>
              <a:gd name="connsiteY1" fmla="*/ 11151 h 1357000"/>
              <a:gd name="connsiteX2" fmla="*/ 9450249 w 9450249"/>
              <a:gd name="connsiteY2" fmla="*/ 1357000 h 1357000"/>
              <a:gd name="connsiteX3" fmla="*/ 0 w 9450249"/>
              <a:gd name="connsiteY3" fmla="*/ 1345848 h 1357000"/>
              <a:gd name="connsiteX4" fmla="*/ 390292 w 9450249"/>
              <a:gd name="connsiteY4" fmla="*/ 0 h 1357000"/>
              <a:gd name="connsiteX0" fmla="*/ 390292 w 8179010"/>
              <a:gd name="connsiteY0" fmla="*/ 0 h 1345848"/>
              <a:gd name="connsiteX1" fmla="*/ 8179010 w 8179010"/>
              <a:gd name="connsiteY1" fmla="*/ 11151 h 1345848"/>
              <a:gd name="connsiteX2" fmla="*/ 7944834 w 8179010"/>
              <a:gd name="connsiteY2" fmla="*/ 1312395 h 1345848"/>
              <a:gd name="connsiteX3" fmla="*/ 0 w 8179010"/>
              <a:gd name="connsiteY3" fmla="*/ 1345848 h 1345848"/>
              <a:gd name="connsiteX4" fmla="*/ 390292 w 8179010"/>
              <a:gd name="connsiteY4" fmla="*/ 0 h 1345848"/>
              <a:gd name="connsiteX0" fmla="*/ 390292 w 8547000"/>
              <a:gd name="connsiteY0" fmla="*/ 0 h 1345848"/>
              <a:gd name="connsiteX1" fmla="*/ 8547000 w 8547000"/>
              <a:gd name="connsiteY1" fmla="*/ 22302 h 1345848"/>
              <a:gd name="connsiteX2" fmla="*/ 7944834 w 8547000"/>
              <a:gd name="connsiteY2" fmla="*/ 1312395 h 1345848"/>
              <a:gd name="connsiteX3" fmla="*/ 0 w 8547000"/>
              <a:gd name="connsiteY3" fmla="*/ 1345848 h 1345848"/>
              <a:gd name="connsiteX4" fmla="*/ 390292 w 8547000"/>
              <a:gd name="connsiteY4" fmla="*/ 0 h 1345848"/>
              <a:gd name="connsiteX0" fmla="*/ 390292 w 8547000"/>
              <a:gd name="connsiteY0" fmla="*/ 0 h 1468512"/>
              <a:gd name="connsiteX1" fmla="*/ 8547000 w 8547000"/>
              <a:gd name="connsiteY1" fmla="*/ 22302 h 1468512"/>
              <a:gd name="connsiteX2" fmla="*/ 8123254 w 8547000"/>
              <a:gd name="connsiteY2" fmla="*/ 1468512 h 1468512"/>
              <a:gd name="connsiteX3" fmla="*/ 0 w 8547000"/>
              <a:gd name="connsiteY3" fmla="*/ 1345848 h 1468512"/>
              <a:gd name="connsiteX4" fmla="*/ 390292 w 8547000"/>
              <a:gd name="connsiteY4" fmla="*/ 0 h 146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7000" h="1468512">
                <a:moveTo>
                  <a:pt x="390292" y="0"/>
                </a:moveTo>
                <a:lnTo>
                  <a:pt x="8547000" y="22302"/>
                </a:lnTo>
                <a:lnTo>
                  <a:pt x="8123254" y="1468512"/>
                </a:lnTo>
                <a:lnTo>
                  <a:pt x="0" y="1345848"/>
                </a:lnTo>
                <a:lnTo>
                  <a:pt x="390292" y="0"/>
                </a:lnTo>
                <a:close/>
              </a:path>
            </a:pathLst>
          </a:custGeom>
          <a:gradFill flip="none" rotWithShape="1">
            <a:gsLst>
              <a:gs pos="0">
                <a:srgbClr val="5C526A"/>
              </a:gs>
              <a:gs pos="100000">
                <a:srgbClr val="72465A"/>
              </a:gs>
            </a:gsLst>
            <a:lin ang="2700000" scaled="1"/>
            <a:tileRect/>
          </a:gradFill>
          <a:ln w="0">
            <a:solidFill>
              <a:srgbClr val="002060">
                <a:alpha val="0"/>
              </a:srgbClr>
            </a:solidFill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 bwMode="auto">
          <a:xfrm>
            <a:off x="2835837" y="338708"/>
            <a:ext cx="7776864" cy="1368000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ТИПОВЫЕ ОШИБКИ ПРИ ЗАПОЛНЕНИИ СПРАВОК О ДОХОДАХ, РАСХОДАХ, ОБ ИМУЩЕСТВЕ И ОБЯЗАТЕЛЬСТВАХ ИМУЩЕСТВЕННОГО ХАРАКТЕРА</a:t>
            </a:r>
            <a:endParaRPr lang="ru-RU" sz="2400" b="1" kern="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2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Bannovkv\Desktop\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 bwMode="auto">
          <a:xfrm>
            <a:off x="407368" y="1752541"/>
            <a:ext cx="6858000" cy="415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53000" endPos="17000" dir="5400000" sy="-100000" algn="bl" rotWithShape="0"/>
          </a:effectLst>
          <a:extLst/>
        </p:spPr>
      </p:pic>
      <p:pic>
        <p:nvPicPr>
          <p:cNvPr id="1028" name="Picture 4" descr="C:\Users\Bannovkv\Desktop\image5__gos-invest.zxzxqhrrscx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10" y="2509554"/>
            <a:ext cx="3803115" cy="20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nnovkv\Desktop\erra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23">
            <a:off x="2774675" y="2636912"/>
            <a:ext cx="2123386" cy="21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055378"/>
            <a:ext cx="3524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8274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17"/>
          <p:cNvSpPr>
            <a:spLocks noChangeArrowheads="1"/>
          </p:cNvSpPr>
          <p:nvPr/>
        </p:nvSpPr>
        <p:spPr bwMode="auto">
          <a:xfrm rot="10800000" flipV="1">
            <a:off x="3359150" y="617538"/>
            <a:ext cx="6986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2400" b="1" i="1">
              <a:solidFill>
                <a:srgbClr val="FF0000"/>
              </a:solidFill>
            </a:endParaRPr>
          </a:p>
        </p:txBody>
      </p:sp>
      <p:sp>
        <p:nvSpPr>
          <p:cNvPr id="482307" name="TextBox 10"/>
          <p:cNvSpPr txBox="1">
            <a:spLocks noChangeArrowheads="1"/>
          </p:cNvSpPr>
          <p:nvPr/>
        </p:nvSpPr>
        <p:spPr bwMode="auto">
          <a:xfrm>
            <a:off x="5808663" y="3260725"/>
            <a:ext cx="6624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404040"/>
                </a:solidFill>
                <a:latin typeface="Sitka Banner" pitchFamily="2" charset="0"/>
              </a:rPr>
              <a:t>СПАСИБО </a:t>
            </a:r>
            <a:r>
              <a:rPr lang="ru-RU" altLang="ru-RU" sz="4000" dirty="0" smtClean="0">
                <a:solidFill>
                  <a:srgbClr val="404040"/>
                </a:solidFill>
                <a:latin typeface="Sitka Banner" pitchFamily="2" charset="0"/>
              </a:rPr>
              <a:t>ЗА </a:t>
            </a:r>
            <a:r>
              <a:rPr lang="ru-RU" altLang="ru-RU" sz="4000" dirty="0">
                <a:solidFill>
                  <a:srgbClr val="404040"/>
                </a:solidFill>
                <a:latin typeface="Sitka Banner" pitchFamily="2" charset="0"/>
              </a:rPr>
              <a:t>ВНИМАНИЕ!</a:t>
            </a:r>
          </a:p>
        </p:txBody>
      </p:sp>
      <p:pic>
        <p:nvPicPr>
          <p:cNvPr id="48230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4083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879725" y="98425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085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13313" y="1628775"/>
            <a:ext cx="7010400" cy="400050"/>
          </a:xfrm>
          <a:prstGeom prst="rect">
            <a:avLst/>
          </a:prstGeom>
          <a:noFill/>
          <a:ln w="44450">
            <a:solidFill>
              <a:schemeClr val="accent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Полезные функции СПО «Справки БК»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0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89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55775"/>
            <a:ext cx="33432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0" name="Прямоугольник 4"/>
          <p:cNvSpPr>
            <a:spLocks noChangeArrowheads="1"/>
          </p:cNvSpPr>
          <p:nvPr/>
        </p:nvSpPr>
        <p:spPr bwMode="auto">
          <a:xfrm>
            <a:off x="4440238" y="2414588"/>
            <a:ext cx="6096000" cy="120015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«Проверка орфографии»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</a:rPr>
              <a:t>выводит список слов, в которых могут быть допущены ошибки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9588" y="3717925"/>
            <a:ext cx="3527425" cy="204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3719513" y="2709863"/>
            <a:ext cx="609600" cy="81597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93" name="Рисунок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702050"/>
            <a:ext cx="34686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09588" y="4176713"/>
            <a:ext cx="3527425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095" name="Прямоугольник 24"/>
          <p:cNvSpPr>
            <a:spLocks noChangeArrowheads="1"/>
          </p:cNvSpPr>
          <p:nvPr/>
        </p:nvSpPr>
        <p:spPr bwMode="auto">
          <a:xfrm>
            <a:off x="4814888" y="4710113"/>
            <a:ext cx="6840537" cy="2032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«Создать пакет на основе текущего с заменой заявителя»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</a:rPr>
              <a:t>Если супруге (супругу) декларанта необходимо также предоставлять справку о доходах, данная функция позволит заменить титульного декларанта на супругу (супруга) одним кликом без необходимости заполнения нового пакета справок о доходах на супругу (супруга) заново</a:t>
            </a:r>
            <a:endParaRPr lang="ru-RU" altLang="ru-RU" sz="1800">
              <a:latin typeface="Calibri" pitchFamily="34" charset="0"/>
            </a:endParaRPr>
          </a:p>
        </p:txBody>
      </p: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 flipV="1">
            <a:off x="3719513" y="4610100"/>
            <a:ext cx="803275" cy="58261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6131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879725" y="98425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133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13313" y="1628775"/>
            <a:ext cx="7010400" cy="400050"/>
          </a:xfrm>
          <a:prstGeom prst="rect">
            <a:avLst/>
          </a:prstGeom>
          <a:noFill/>
          <a:ln w="44450">
            <a:solidFill>
              <a:schemeClr val="accent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Полезные функции СПО «Справки БК»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0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137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55775"/>
            <a:ext cx="33432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8" name="Прямоугольник 4"/>
          <p:cNvSpPr>
            <a:spLocks noChangeArrowheads="1"/>
          </p:cNvSpPr>
          <p:nvPr/>
        </p:nvSpPr>
        <p:spPr bwMode="auto">
          <a:xfrm>
            <a:off x="5448300" y="2378075"/>
            <a:ext cx="6096000" cy="14763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«Объединить пакеты справок»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</a:rPr>
              <a:t>позволяет пользователю добавить в текущий пакет справку о доходах из другого пакета для оформления комплекта справок о доходах в один файл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875" y="4338638"/>
            <a:ext cx="3527425" cy="2714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3862388" y="3429000"/>
            <a:ext cx="1225550" cy="76835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84323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879725" y="98425"/>
            <a:ext cx="7488238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325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13313" y="1628775"/>
            <a:ext cx="7010400" cy="400050"/>
          </a:xfrm>
          <a:prstGeom prst="rect">
            <a:avLst/>
          </a:prstGeom>
          <a:noFill/>
          <a:ln w="44450">
            <a:solidFill>
              <a:schemeClr val="accent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Полезные функции СПО «Справки БК»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0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29" name="Прямоугольник 16"/>
          <p:cNvSpPr>
            <a:spLocks noChangeArrowheads="1"/>
          </p:cNvSpPr>
          <p:nvPr/>
        </p:nvSpPr>
        <p:spPr bwMode="auto">
          <a:xfrm>
            <a:off x="1231900" y="5516563"/>
            <a:ext cx="6096000" cy="120015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«Отсортировать по наименованию и дате открытия»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b="1">
              <a:latin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</a:rPr>
              <a:t>позволяет пользователю отсортировать счета по наименованию банка и дате открытия счета</a:t>
            </a:r>
          </a:p>
        </p:txBody>
      </p:sp>
      <p:pic>
        <p:nvPicPr>
          <p:cNvPr id="184330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132013"/>
            <a:ext cx="68929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81225" y="2614613"/>
            <a:ext cx="2259013" cy="369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32" name="Прямоугольник 16"/>
          <p:cNvSpPr>
            <a:spLocks noChangeArrowheads="1"/>
          </p:cNvSpPr>
          <p:nvPr/>
        </p:nvSpPr>
        <p:spPr bwMode="auto">
          <a:xfrm>
            <a:off x="8328025" y="5792788"/>
            <a:ext cx="3133725" cy="6477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</a:rPr>
              <a:t>Произойдет упорядочивание по алфавиту и дате открытия</a:t>
            </a:r>
          </a:p>
        </p:txBody>
      </p:sp>
      <p:cxnSp>
        <p:nvCxnSpPr>
          <p:cNvPr id="19" name="Прямая со стрелкой 18"/>
          <p:cNvCxnSpPr>
            <a:cxnSpLocks/>
          </p:cNvCxnSpPr>
          <p:nvPr/>
        </p:nvCxnSpPr>
        <p:spPr>
          <a:xfrm>
            <a:off x="7558088" y="6116638"/>
            <a:ext cx="506412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8841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9288" y="2109788"/>
            <a:ext cx="8785225" cy="10890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chemeClr val="bg1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Титульный лист справки </a:t>
            </a:r>
            <a:br>
              <a:rPr lang="ru-RU" altLang="ru-RU" sz="3600" b="1">
                <a:solidFill>
                  <a:schemeClr val="bg1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chemeClr val="bg1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о доходах (особенности заполнения)</a:t>
            </a:r>
          </a:p>
        </p:txBody>
      </p:sp>
      <p:sp>
        <p:nvSpPr>
          <p:cNvPr id="14" name="Стрелка: вправо 13"/>
          <p:cNvSpPr/>
          <p:nvPr/>
        </p:nvSpPr>
        <p:spPr>
          <a:xfrm>
            <a:off x="8988425" y="5732463"/>
            <a:ext cx="2740025" cy="80645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3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3532188"/>
            <a:ext cx="10058400" cy="1770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араллелограмм 15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8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Прямоугольник 5"/>
          <p:cNvSpPr>
            <a:spLocks noChangeArrowheads="1"/>
          </p:cNvSpPr>
          <p:nvPr/>
        </p:nvSpPr>
        <p:spPr bwMode="auto">
          <a:xfrm>
            <a:off x="4799856" y="1470609"/>
            <a:ext cx="6905837" cy="1446550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Методических рекомендаций отмечено, что </a:t>
            </a:r>
            <a:r>
              <a:rPr lang="ru-RU" altLang="ru-RU" sz="22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сведения рекомендуется заполнять </a:t>
            </a:r>
            <a:r>
              <a:rPr lang="ru-RU" altLang="ru-RU" sz="22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на основании правоустанавливающих и иных подтверждающих официальных документов. </a:t>
            </a:r>
          </a:p>
        </p:txBody>
      </p:sp>
      <p:pic>
        <p:nvPicPr>
          <p:cNvPr id="92166" name="Рисунок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1987550"/>
            <a:ext cx="565150" cy="565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Стрелка: вниз 17"/>
          <p:cNvSpPr/>
          <p:nvPr/>
        </p:nvSpPr>
        <p:spPr>
          <a:xfrm>
            <a:off x="7943850" y="4208463"/>
            <a:ext cx="498475" cy="536575"/>
          </a:xfrm>
          <a:prstGeom prst="downArrow">
            <a:avLst/>
          </a:prstGeom>
          <a:solidFill>
            <a:schemeClr val="tx2">
              <a:lumMod val="85000"/>
              <a:lumOff val="15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1109663" y="2095500"/>
            <a:ext cx="2595562" cy="769938"/>
          </a:xfrm>
          <a:prstGeom prst="rect">
            <a:avLst/>
          </a:prstGeom>
          <a:solidFill>
            <a:schemeClr val="accent1">
              <a:lumMod val="2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pic>
        <p:nvPicPr>
          <p:cNvPr id="19354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3176588"/>
            <a:ext cx="27559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1864" y="3093334"/>
            <a:ext cx="6905837" cy="1107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 рекомендуется пользоваться информацией, полученной по телефону в виде смс-сообщений или </a:t>
            </a:r>
            <a:r>
              <a:rPr lang="en-US" altLang="ru-RU" sz="22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Push-</a:t>
            </a:r>
            <a:r>
              <a:rPr lang="ru-RU" altLang="ru-RU" sz="22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уведомлений</a:t>
            </a:r>
          </a:p>
        </p:txBody>
      </p:sp>
      <p:sp>
        <p:nvSpPr>
          <p:cNvPr id="19" name="Параллелограмм 18"/>
          <p:cNvSpPr/>
          <p:nvPr/>
        </p:nvSpPr>
        <p:spPr>
          <a:xfrm>
            <a:off x="1992313" y="314325"/>
            <a:ext cx="9290050" cy="931863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ТИТУЛЬНЫЙ ЛИСТ СПРАВКИ О ДОХОДАХ </a:t>
            </a:r>
            <a:b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92167" name="Рисунок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0" y="3370263"/>
            <a:ext cx="566738" cy="5381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872038" y="4881563"/>
            <a:ext cx="6905625" cy="1643062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4938" y="491648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Допускается использовать </a:t>
            </a:r>
            <a:r>
              <a:rPr lang="ru-RU" altLang="ru-RU" sz="20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информацию в виде справок,</a:t>
            </a: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 полученную из мобильных приложений Федеральной налоговой службы РФ, Сбербанк Онлайн, ВТБ Онлайн и т.д.</a:t>
            </a:r>
          </a:p>
        </p:txBody>
      </p:sp>
      <p:pic>
        <p:nvPicPr>
          <p:cNvPr id="12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5143500" y="1652588"/>
            <a:ext cx="6696075" cy="5040312"/>
          </a:xfrm>
          <a:prstGeom prst="roundRect">
            <a:avLst/>
          </a:prstGeom>
          <a:solidFill>
            <a:schemeClr val="accent3">
              <a:lumMod val="75000"/>
              <a:alpha val="27000"/>
            </a:schemeClr>
          </a:solidFill>
          <a:ln w="539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8561388" y="5080000"/>
            <a:ext cx="0" cy="476250"/>
          </a:xfrm>
          <a:prstGeom prst="line">
            <a:avLst/>
          </a:prstGeom>
          <a:ln w="34925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0" idx="2"/>
            <a:endCxn id="0" idx="0"/>
          </p:cNvCxnSpPr>
          <p:nvPr/>
        </p:nvCxnSpPr>
        <p:spPr>
          <a:xfrm>
            <a:off x="8567738" y="2819400"/>
            <a:ext cx="4762" cy="384175"/>
          </a:xfrm>
          <a:prstGeom prst="line">
            <a:avLst/>
          </a:prstGeom>
          <a:ln w="34925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567738" y="3786188"/>
            <a:ext cx="0" cy="477837"/>
          </a:xfrm>
          <a:prstGeom prst="line">
            <a:avLst/>
          </a:prstGeom>
          <a:ln w="34925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6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93188" name="Прямоугольник 5"/>
          <p:cNvSpPr>
            <a:spLocks noChangeArrowheads="1"/>
          </p:cNvSpPr>
          <p:nvPr/>
        </p:nvSpPr>
        <p:spPr bwMode="auto">
          <a:xfrm>
            <a:off x="5951984" y="1896640"/>
            <a:ext cx="5231904" cy="92333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Необходимо не допускать ситуаций, </a:t>
            </a:r>
            <a:br>
              <a:rPr lang="ru-RU" altLang="ru-RU" sz="1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при которых дата и время печати справки будут отличаться на листах справки</a:t>
            </a:r>
            <a:endParaRPr lang="ru-RU" altLang="ru-RU" sz="1800" b="1" u="sng" dirty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16" name="Параллелограмм 15"/>
          <p:cNvSpPr/>
          <p:nvPr/>
        </p:nvSpPr>
        <p:spPr>
          <a:xfrm>
            <a:off x="1992313" y="314325"/>
            <a:ext cx="9290050" cy="931863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ТИТУЛЬНЫЙ ЛИСТ СПРАВКИ О ДОХОДАХ </a:t>
            </a:r>
            <a:b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17" name="Прямоугольник 13"/>
          <p:cNvSpPr>
            <a:spLocks noChangeArrowheads="1"/>
          </p:cNvSpPr>
          <p:nvPr/>
        </p:nvSpPr>
        <p:spPr bwMode="auto">
          <a:xfrm>
            <a:off x="1127125" y="2049463"/>
            <a:ext cx="2595563" cy="769937"/>
          </a:xfrm>
          <a:prstGeom prst="rect">
            <a:avLst/>
          </a:prstGeom>
          <a:solidFill>
            <a:schemeClr val="accent1">
              <a:lumMod val="2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pic>
        <p:nvPicPr>
          <p:cNvPr id="194572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168650"/>
            <a:ext cx="2754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6036" y="3203879"/>
            <a:ext cx="5231905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Для печати справок используется лазерный принтер, обеспечивающий качественную печать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51984" y="4172081"/>
            <a:ext cx="5231905" cy="92333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 допускаются дефекты печати в виде полос, пятен (при дефектах барабана или картриджа принтера)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56036" y="5445224"/>
            <a:ext cx="5231905" cy="92333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 допускается наличие подписи и пометок </a:t>
            </a:r>
            <a:b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на линейных и двумерных штрих-кодах,</a:t>
            </a:r>
          </a:p>
          <a:p>
            <a:pPr algn="ctr">
              <a:defRPr/>
            </a:pP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ее заверение в течение одного дня</a:t>
            </a:r>
          </a:p>
        </p:txBody>
      </p:sp>
      <p:pic>
        <p:nvPicPr>
          <p:cNvPr id="14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075863" y="4229100"/>
            <a:ext cx="1924050" cy="1873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087769" y="1773238"/>
            <a:ext cx="1924050" cy="18716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70050" y="4638371"/>
            <a:ext cx="4121150" cy="1584176"/>
          </a:xfrm>
          <a:prstGeom prst="rect">
            <a:avLst/>
          </a:prstGeom>
          <a:solidFill>
            <a:srgbClr val="EBEBF9"/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8485" name="Прямоугольник 10"/>
          <p:cNvSpPr>
            <a:spLocks noChangeArrowheads="1"/>
          </p:cNvSpPr>
          <p:nvPr/>
        </p:nvSpPr>
        <p:spPr bwMode="auto">
          <a:xfrm>
            <a:off x="1652588" y="1793552"/>
            <a:ext cx="4156075" cy="2376000"/>
          </a:xfrm>
          <a:prstGeom prst="rect">
            <a:avLst/>
          </a:prstGeom>
          <a:solidFill>
            <a:srgbClr val="EBEBF9"/>
          </a:solidFill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Sitka Banner" pitchFamily="2" charset="0"/>
              </a:rPr>
              <a:t>Каким документом необходимо руководствоваться при заполнении справок о доходах?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</a:rPr>
              <a:t>Методические рекомендации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</a:rPr>
              <a:t>Минтруда России (за отчетный </a:t>
            </a:r>
            <a:br>
              <a:rPr lang="ru-RU" altLang="ru-RU" sz="2000" b="1" dirty="0">
                <a:solidFill>
                  <a:srgbClr val="002060"/>
                </a:solidFill>
                <a:latin typeface="Sitka Banner" pitchFamily="2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</a:rPr>
              <a:t>год) – выпускаются ежегодно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" y="2060848"/>
            <a:ext cx="1281854" cy="1541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43" y="4509120"/>
            <a:ext cx="1281854" cy="1541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8488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3" y="4452938"/>
            <a:ext cx="1477962" cy="1477962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9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1962150"/>
            <a:ext cx="1477963" cy="1477963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2" name="Рисунок 3"/>
          <p:cNvPicPr>
            <a:picLocks noChangeAspect="1" noChangeArrowheads="1"/>
          </p:cNvPicPr>
          <p:nvPr/>
        </p:nvPicPr>
        <p:blipFill rotWithShape="1">
          <a:blip r:embed="rId6"/>
          <a:srcRect l="6463" t="9887" b="7710"/>
          <a:stretch/>
        </p:blipFill>
        <p:spPr bwMode="auto">
          <a:xfrm>
            <a:off x="6096000" y="4293071"/>
            <a:ext cx="3817938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араллелограмм 17"/>
          <p:cNvSpPr/>
          <p:nvPr/>
        </p:nvSpPr>
        <p:spPr>
          <a:xfrm>
            <a:off x="2024063" y="365125"/>
            <a:ext cx="9290050" cy="931863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ПРЕДОСТАВЛЕНИЯ </a:t>
            </a:r>
            <a:b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ДОХОДАХ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2260599"/>
            <a:ext cx="3817938" cy="172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СПО – Справки БК 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(актуальная версия программы 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3.0.4 от 1 апреля 2025 года)</a:t>
            </a:r>
          </a:p>
        </p:txBody>
      </p:sp>
      <p:sp>
        <p:nvSpPr>
          <p:cNvPr id="148493" name="Прямоугольник 5"/>
          <p:cNvSpPr>
            <a:spLocks noChangeArrowheads="1"/>
          </p:cNvSpPr>
          <p:nvPr/>
        </p:nvSpPr>
        <p:spPr bwMode="auto">
          <a:xfrm>
            <a:off x="1686818" y="4710459"/>
            <a:ext cx="407987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2060"/>
                </a:solidFill>
                <a:latin typeface="Sitka Banner" pitchFamily="2" charset="0"/>
              </a:rPr>
              <a:t>С помощью какой программы заполняется справка </a:t>
            </a:r>
            <a:br>
              <a:rPr lang="ru-RU" altLang="ru-RU" sz="2200" b="1" dirty="0">
                <a:solidFill>
                  <a:srgbClr val="002060"/>
                </a:solidFill>
                <a:latin typeface="Sitka Banner" pitchFamily="2" charset="0"/>
              </a:rPr>
            </a:br>
            <a:r>
              <a:rPr lang="ru-RU" altLang="ru-RU" sz="2200" b="1" dirty="0">
                <a:solidFill>
                  <a:srgbClr val="002060"/>
                </a:solidFill>
                <a:latin typeface="Sitka Banner" pitchFamily="2" charset="0"/>
              </a:rPr>
              <a:t>о доходах?</a:t>
            </a:r>
          </a:p>
        </p:txBody>
      </p:sp>
      <p:pic>
        <p:nvPicPr>
          <p:cNvPr id="15" name="Picture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8495" name="Прямоугольник 24"/>
          <p:cNvSpPr>
            <a:spLocks noChangeArrowheads="1"/>
          </p:cNvSpPr>
          <p:nvPr/>
        </p:nvSpPr>
        <p:spPr bwMode="auto">
          <a:xfrm>
            <a:off x="6091805" y="1395186"/>
            <a:ext cx="3744416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Sitka Banner" pitchFamily="2" charset="0"/>
              </a:rPr>
              <a:t>Изменение версии!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180013" y="1530350"/>
            <a:ext cx="6697662" cy="5040313"/>
          </a:xfrm>
          <a:prstGeom prst="roundRect">
            <a:avLst/>
          </a:prstGeom>
          <a:solidFill>
            <a:schemeClr val="accent3">
              <a:lumMod val="85000"/>
              <a:alpha val="27000"/>
            </a:schemeClr>
          </a:solidFill>
          <a:ln w="53975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558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94212" name="Прямоугольник 5"/>
          <p:cNvSpPr>
            <a:spLocks noChangeArrowheads="1"/>
          </p:cNvSpPr>
          <p:nvPr/>
        </p:nvSpPr>
        <p:spPr bwMode="auto">
          <a:xfrm>
            <a:off x="5434815" y="1813341"/>
            <a:ext cx="6142185" cy="10156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Листы одной справки не следует менять или вставлять в другие справки, даже если они содержат идентичную информацию</a:t>
            </a:r>
            <a:endParaRPr lang="ru-RU" altLang="ru-RU" sz="2000" b="1" u="sng" dirty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195591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766888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2997200"/>
            <a:ext cx="3540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3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941763"/>
            <a:ext cx="3540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4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55771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5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172075"/>
            <a:ext cx="3540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468797" y="4866848"/>
            <a:ext cx="3424238" cy="1195388"/>
          </a:xfrm>
          <a:prstGeom prst="roundRect">
            <a:avLst/>
          </a:prstGeom>
          <a:solidFill>
            <a:schemeClr val="accent1"/>
          </a:solidFill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ТРЕБОВАНИЯ ОБУСЛОВЛЕНЫ ИСПОЛЬЗОВАНИЕМ </a:t>
            </a:r>
            <a:b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ГИС «ПОСЕЙДОН»</a:t>
            </a:r>
          </a:p>
        </p:txBody>
      </p:sp>
      <p:sp>
        <p:nvSpPr>
          <p:cNvPr id="17" name="Прямоугольник 13"/>
          <p:cNvSpPr>
            <a:spLocks noChangeArrowheads="1"/>
          </p:cNvSpPr>
          <p:nvPr/>
        </p:nvSpPr>
        <p:spPr bwMode="auto">
          <a:xfrm>
            <a:off x="1127125" y="2049463"/>
            <a:ext cx="2595563" cy="769937"/>
          </a:xfrm>
          <a:prstGeom prst="rect">
            <a:avLst/>
          </a:prstGeom>
          <a:solidFill>
            <a:schemeClr val="accent1">
              <a:lumMod val="2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pic>
        <p:nvPicPr>
          <p:cNvPr id="195600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886075"/>
            <a:ext cx="17668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81000" y="4182181"/>
            <a:ext cx="6096000" cy="70788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Справки не рекомендуется прошивать </a:t>
            </a:r>
            <a:b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 фиксировать скрепкой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97768" y="5022181"/>
            <a:ext cx="6096000" cy="70788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Также рекомендуется обеспечить печать справки и ее заверение в течение одного дня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7593" y="3034404"/>
            <a:ext cx="6109407" cy="10156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Нельзя осуществлять подмену листов </a:t>
            </a:r>
            <a:b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справки листами, напечатанными в иной момент времени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7814" y="5862181"/>
            <a:ext cx="6096000" cy="6120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Печатать справки только на одной стороне листа</a:t>
            </a:r>
          </a:p>
        </p:txBody>
      </p:sp>
      <p:sp>
        <p:nvSpPr>
          <p:cNvPr id="23" name="Параллелограмм 22"/>
          <p:cNvSpPr/>
          <p:nvPr/>
        </p:nvSpPr>
        <p:spPr>
          <a:xfrm>
            <a:off x="1992313" y="314325"/>
            <a:ext cx="9290050" cy="931863"/>
          </a:xfrm>
          <a:prstGeom prst="parallelogram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ТИТУЛЬНЫЙ ЛИСТ СПРАВКИ О ДОХОДАХ </a:t>
            </a:r>
            <a:b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2400" b="1" kern="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18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chemeClr val="accent5">
              <a:lumMod val="90000"/>
              <a:alpha val="49000"/>
            </a:scheme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9661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b="5305"/>
          <a:stretch>
            <a:fillRect/>
          </a:stretch>
        </p:blipFill>
        <p:spPr bwMode="auto">
          <a:xfrm>
            <a:off x="0" y="1414463"/>
            <a:ext cx="812800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1055688" y="331788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ТИТУЛЬНЫЙ ЛИСТ СПРАВКИ О ДОХОДАХ                                           (ПРАВИЛЬНЫЙ ВАРИАНТ ЗАПОЛНЕНИЯ)</a:t>
            </a:r>
          </a:p>
        </p:txBody>
      </p:sp>
      <p:sp>
        <p:nvSpPr>
          <p:cNvPr id="79879" name="Прямоугольник 7"/>
          <p:cNvSpPr>
            <a:spLocks noChangeArrowheads="1"/>
          </p:cNvSpPr>
          <p:nvPr/>
        </p:nvSpPr>
        <p:spPr bwMode="auto">
          <a:xfrm>
            <a:off x="7432675" y="1928813"/>
            <a:ext cx="3960813" cy="1600438"/>
          </a:xfrm>
          <a:prstGeom prst="rect">
            <a:avLst/>
          </a:prstGeom>
          <a:noFill/>
          <a:ln w="19050">
            <a:solidFill>
              <a:schemeClr val="accent4">
                <a:lumMod val="95000"/>
                <a:lumOff val="5000"/>
                <a:alpha val="91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Фамилия, имя и отчество</a:t>
            </a:r>
            <a:r>
              <a:rPr lang="ru-RU" alt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, служащего, представляющего сведения, его супруги               </a:t>
            </a:r>
            <a:br>
              <a:rPr lang="ru-RU" alt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и несовершеннолетнего ребенка </a:t>
            </a:r>
            <a:r>
              <a:rPr lang="ru-RU" altLang="ru-RU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указываются               (в именительном падеже) </a:t>
            </a:r>
            <a:r>
              <a:rPr lang="ru-RU" alt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полностью </a:t>
            </a:r>
            <a:br>
              <a:rPr lang="ru-RU" alt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соответствии с документом, удостоверяющим личность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32675" y="3913188"/>
            <a:ext cx="3960813" cy="2031325"/>
          </a:xfrm>
          <a:prstGeom prst="rect">
            <a:avLst/>
          </a:prstGeom>
          <a:noFill/>
          <a:ln w="15875"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Адрес места регистрации указывается по состоянию на дату представления справки 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на основании записи в паспорте или ином документе, подтверждающем регистрацию по месту жительства. </a:t>
            </a:r>
          </a:p>
          <a:p>
            <a:pPr algn="ctr">
              <a:defRPr/>
            </a:pP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В случае если служащий, член семьи </a:t>
            </a:r>
            <a:r>
              <a:rPr lang="ru-RU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не проживает по адресу места регистрации, в скобках указывается адрес фактического проживания</a:t>
            </a:r>
            <a:r>
              <a:rPr lang="ru-RU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92313" y="793750"/>
            <a:ext cx="5624512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6618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14500"/>
            <a:ext cx="6305550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>
            <a:off x="5951538" y="3014663"/>
            <a:ext cx="1335087" cy="64452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208088" y="3840163"/>
            <a:ext cx="5000625" cy="684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60475" y="5249863"/>
            <a:ext cx="4948238" cy="479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4" name="Прямая со стрелкой 23"/>
          <p:cNvCxnSpPr>
            <a:cxnSpLocks/>
          </p:cNvCxnSpPr>
          <p:nvPr/>
        </p:nvCxnSpPr>
        <p:spPr>
          <a:xfrm flipH="1">
            <a:off x="6383338" y="5430838"/>
            <a:ext cx="936625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chemeClr val="accent5">
              <a:lumMod val="90000"/>
              <a:alpha val="49000"/>
            </a:scheme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98659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b="5305"/>
          <a:stretch>
            <a:fillRect/>
          </a:stretch>
        </p:blipFill>
        <p:spPr bwMode="auto">
          <a:xfrm>
            <a:off x="0" y="1414463"/>
            <a:ext cx="812800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Прямоугольник 1"/>
          <p:cNvSpPr>
            <a:spLocks noChangeArrowheads="1"/>
          </p:cNvSpPr>
          <p:nvPr/>
        </p:nvSpPr>
        <p:spPr bwMode="auto">
          <a:xfrm>
            <a:off x="3381375" y="2828925"/>
            <a:ext cx="50006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2925763" y="161925"/>
            <a:ext cx="7488237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51725" y="1552575"/>
            <a:ext cx="4433888" cy="2277547"/>
          </a:xfrm>
          <a:prstGeom prst="rect">
            <a:avLst/>
          </a:prstGeom>
          <a:noFill/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  <a:t>- </a:t>
            </a:r>
            <a:r>
              <a:rPr 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Место службы (работы) </a:t>
            </a: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и замещаемая (занимаемая) должность </a:t>
            </a:r>
            <a:r>
              <a:rPr 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указываются</a:t>
            </a: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b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в соответствии со служебным контрактом </a:t>
            </a:r>
            <a:r>
              <a:rPr 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(трудовым договором); </a:t>
            </a:r>
          </a:p>
          <a:p>
            <a:pPr algn="ctr">
              <a:defRPr/>
            </a:pPr>
            <a:endParaRPr lang="ru-RU" sz="1400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- В случае, если в период представления сведений </a:t>
            </a:r>
            <a:b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(с 1 января по 30 апреля) </a:t>
            </a:r>
            <a:r>
              <a:rPr 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наименование</a:t>
            </a: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 замещаемой (занимаемой) </a:t>
            </a:r>
            <a:r>
              <a:rPr 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должности изменилось, то указывается должность замещаемая </a:t>
            </a:r>
            <a:r>
              <a:rPr 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(занимаемая) на 31 декабря;</a:t>
            </a:r>
          </a:p>
        </p:txBody>
      </p:sp>
      <p:sp>
        <p:nvSpPr>
          <p:cNvPr id="141323" name="Прямоугольник 2"/>
          <p:cNvSpPr>
            <a:spLocks noChangeArrowheads="1"/>
          </p:cNvSpPr>
          <p:nvPr/>
        </p:nvSpPr>
        <p:spPr bwMode="auto">
          <a:xfrm>
            <a:off x="7451725" y="4241800"/>
            <a:ext cx="4433888" cy="1200329"/>
          </a:xfrm>
          <a:prstGeom prst="rect">
            <a:avLst/>
          </a:prstGeom>
          <a:noFill/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При наличии на дату представления справки </a:t>
            </a:r>
            <a:r>
              <a:rPr lang="ru-RU" alt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нескольких мест работы </a:t>
            </a:r>
            <a:r>
              <a:rPr lang="ru-RU" alt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на титульном листе обязательно </a:t>
            </a:r>
            <a:r>
              <a:rPr lang="ru-RU" alt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указывается основное место работы</a:t>
            </a:r>
            <a:r>
              <a:rPr lang="ru-RU" altLang="ru-RU" sz="1400" dirty="0">
                <a:solidFill>
                  <a:srgbClr val="000000"/>
                </a:solidFill>
                <a:latin typeface="Sitka Banner" panose="02000505000000020004" pitchFamily="2" charset="0"/>
              </a:rPr>
              <a:t>, т.е. организация, в которой находится трудовая книжка, </a:t>
            </a:r>
            <a:r>
              <a:rPr lang="ru-RU" altLang="ru-RU" sz="14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а в скобках иные места работы.</a:t>
            </a:r>
            <a:endParaRPr lang="ru-RU" altLang="ru-RU" sz="1400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92313" y="793750"/>
            <a:ext cx="5624512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4"/>
          <p:cNvSpPr/>
          <p:nvPr/>
        </p:nvSpPr>
        <p:spPr bwMode="auto">
          <a:xfrm>
            <a:off x="1055688" y="331788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ТИТУЛЬНЫЙ ЛИСТ СПРАВКИ О ДОХОДАХ                                           (ПРАВИЛЬНЫЙ ВАРИАНТ ЗАПОЛНЕНИЯ)</a:t>
            </a:r>
          </a:p>
        </p:txBody>
      </p:sp>
      <p:pic>
        <p:nvPicPr>
          <p:cNvPr id="13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8667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687513"/>
            <a:ext cx="63055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00150" y="4400550"/>
            <a:ext cx="5000625" cy="684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5951538" y="3557588"/>
            <a:ext cx="1582737" cy="70961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Прямоугольник 1"/>
          <p:cNvSpPr>
            <a:spLocks noChangeArrowheads="1"/>
          </p:cNvSpPr>
          <p:nvPr/>
        </p:nvSpPr>
        <p:spPr bwMode="auto">
          <a:xfrm>
            <a:off x="4375150" y="29035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9150" y="2205038"/>
            <a:ext cx="9144000" cy="1089025"/>
          </a:xfrm>
          <a:prstGeom prst="rect">
            <a:avLst/>
          </a:prstGeom>
          <a:solidFill>
            <a:srgbClr val="FBEFE5"/>
          </a:solidFill>
          <a:ln w="25400"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26262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Раздел 1 «Сведения о доходах» </a:t>
            </a:r>
            <a:br>
              <a:rPr lang="ru-RU" altLang="ru-RU" sz="3600" b="1">
                <a:solidFill>
                  <a:srgbClr val="26262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rgbClr val="26262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(особенности заполнения)</a:t>
            </a:r>
          </a:p>
        </p:txBody>
      </p:sp>
      <p:sp>
        <p:nvSpPr>
          <p:cNvPr id="3" name="Стрелка: вправо 2"/>
          <p:cNvSpPr/>
          <p:nvPr/>
        </p:nvSpPr>
        <p:spPr>
          <a:xfrm>
            <a:off x="9297988" y="5661025"/>
            <a:ext cx="2593975" cy="7921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  <a:latin typeface="Sitka Banner" panose="02000505000000020004" pitchFamily="2" charset="0"/>
                <a:hlinkClick r:id="rId3" action="ppaction://hlinksldjump"/>
              </a:rPr>
              <a:t>К СОДЕРЖАНИЮ</a:t>
            </a:r>
            <a:endParaRPr lang="ru-RU" sz="2400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0" y="3554413"/>
            <a:ext cx="10058400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4"/>
            <a:ext cx="10033000" cy="1260000"/>
          </a:xfrm>
          <a:prstGeom prst="parallelogram">
            <a:avLst/>
          </a:prstGeom>
          <a:solidFill>
            <a:srgbClr val="FBEFE5"/>
          </a:solidFill>
          <a:ln w="158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7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r="11605" b="9003"/>
          <a:stretch/>
        </p:blipFill>
        <p:spPr>
          <a:xfrm>
            <a:off x="4008438" y="1316038"/>
            <a:ext cx="8208962" cy="54975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275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2757" name="Прямоугольник 1"/>
          <p:cNvSpPr>
            <a:spLocks noChangeArrowheads="1"/>
          </p:cNvSpPr>
          <p:nvPr/>
        </p:nvSpPr>
        <p:spPr bwMode="auto">
          <a:xfrm>
            <a:off x="8229600" y="27638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pic>
        <p:nvPicPr>
          <p:cNvPr id="20275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1"/>
          <a:stretch>
            <a:fillRect/>
          </a:stretch>
        </p:blipFill>
        <p:spPr bwMode="auto">
          <a:xfrm>
            <a:off x="6175375" y="1644650"/>
            <a:ext cx="5032375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9" name="Прямоугольник 18"/>
          <p:cNvSpPr>
            <a:spLocks noChangeArrowheads="1"/>
          </p:cNvSpPr>
          <p:nvPr/>
        </p:nvSpPr>
        <p:spPr bwMode="auto">
          <a:xfrm>
            <a:off x="255588" y="3989388"/>
            <a:ext cx="3975100" cy="1754187"/>
          </a:xfrm>
          <a:prstGeom prst="rect">
            <a:avLst/>
          </a:prstGeom>
          <a:noFill/>
          <a:ln w="9525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</a:rPr>
              <a:t>Под </a:t>
            </a:r>
            <a:r>
              <a:rPr lang="ru-RU" altLang="ru-RU" sz="1800" dirty="0">
                <a:solidFill>
                  <a:srgbClr val="FF0000"/>
                </a:solidFill>
                <a:latin typeface="Sitka Banner" panose="02000505000000020004" pitchFamily="2" charset="0"/>
              </a:rPr>
              <a:t>«доходом»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</a:rPr>
              <a:t>следует понимать </a:t>
            </a: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любые денежные поступления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</a:rPr>
              <a:t>служащего, его супруги (супруга), несовершеннолетних детей в наличной или безналичной форме, </a:t>
            </a: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</a:rPr>
              <a:t>имевшие место в отчетном периоде</a:t>
            </a:r>
            <a:endParaRPr lang="ru-RU" altLang="ru-RU" sz="1800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sp>
        <p:nvSpPr>
          <p:cNvPr id="143371" name="Прямоугольник 7"/>
          <p:cNvSpPr>
            <a:spLocks noChangeArrowheads="1"/>
          </p:cNvSpPr>
          <p:nvPr/>
        </p:nvSpPr>
        <p:spPr bwMode="auto">
          <a:xfrm>
            <a:off x="261938" y="2947988"/>
            <a:ext cx="3981450" cy="923925"/>
          </a:xfrm>
          <a:prstGeom prst="rect">
            <a:avLst/>
          </a:prstGeom>
          <a:noFill/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данном разделе </a:t>
            </a: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сведения о доходах указываются без вычета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налога </a:t>
            </a:r>
            <a:b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 доходы физических лиц </a:t>
            </a:r>
            <a:r>
              <a:rPr lang="ru-RU" altLang="ru-RU" sz="1800" u="sng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(НДФЛ)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64275" y="2205038"/>
            <a:ext cx="4800600" cy="146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69038" y="3684588"/>
            <a:ext cx="4795837" cy="2168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4662488" y="2663825"/>
            <a:ext cx="1477962" cy="1512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4614863" y="3133725"/>
            <a:ext cx="1554162" cy="10429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4662488" y="3419475"/>
            <a:ext cx="1549400" cy="736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662488" y="3822700"/>
            <a:ext cx="1563687" cy="3333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4638675" y="4176713"/>
            <a:ext cx="1595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4638675" y="4184650"/>
            <a:ext cx="1565275" cy="3159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649788" y="4176713"/>
            <a:ext cx="1547812" cy="6985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662488" y="4156075"/>
            <a:ext cx="1506537" cy="10810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2782888" y="1316038"/>
            <a:ext cx="9434512" cy="5568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480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4805" name="Прямоугольник 1"/>
          <p:cNvSpPr>
            <a:spLocks noChangeArrowheads="1"/>
          </p:cNvSpPr>
          <p:nvPr/>
        </p:nvSpPr>
        <p:spPr bwMode="auto">
          <a:xfrm>
            <a:off x="8229600" y="27638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pic>
        <p:nvPicPr>
          <p:cNvPr id="20480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6"/>
          <a:stretch>
            <a:fillRect/>
          </a:stretch>
        </p:blipFill>
        <p:spPr bwMode="auto">
          <a:xfrm>
            <a:off x="4425950" y="1665288"/>
            <a:ext cx="734536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486275" y="3860800"/>
            <a:ext cx="7142163" cy="288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/>
          <p:cNvSpPr/>
          <p:nvPr/>
        </p:nvSpPr>
        <p:spPr>
          <a:xfrm rot="3507287">
            <a:off x="5916613" y="2903538"/>
            <a:ext cx="1400175" cy="3968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7"/>
          <p:cNvSpPr>
            <a:spLocks noChangeArrowheads="1"/>
          </p:cNvSpPr>
          <p:nvPr/>
        </p:nvSpPr>
        <p:spPr bwMode="auto">
          <a:xfrm>
            <a:off x="1524000" y="1809750"/>
            <a:ext cx="5802313" cy="1138238"/>
          </a:xfrm>
          <a:prstGeom prst="rect">
            <a:avLst/>
          </a:prstGeom>
          <a:solidFill>
            <a:srgbClr val="F9E9DB"/>
          </a:solidFill>
          <a:ln w="698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7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Указывается общая сумма доходов, выплаченных в отчетном периоде в виде процентов по любым вкладам (счетам) в банках, </a:t>
            </a:r>
            <a:r>
              <a:rPr lang="ru-RU" altLang="ru-RU" sz="17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включая от закрытых </a:t>
            </a:r>
            <a:br>
              <a:rPr lang="ru-RU" altLang="ru-RU" sz="17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7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отчетном периоде</a:t>
            </a:r>
          </a:p>
        </p:txBody>
      </p:sp>
      <p:sp>
        <p:nvSpPr>
          <p:cNvPr id="31" name="Стрелка вправо 30"/>
          <p:cNvSpPr/>
          <p:nvPr/>
        </p:nvSpPr>
        <p:spPr>
          <a:xfrm rot="8583707">
            <a:off x="8093075" y="3054350"/>
            <a:ext cx="1400175" cy="39528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105900" y="2012950"/>
            <a:ext cx="2819400" cy="1477963"/>
          </a:xfrm>
          <a:prstGeom prst="rect">
            <a:avLst/>
          </a:prstGeom>
          <a:solidFill>
            <a:srgbClr val="F9E9DB"/>
          </a:solidFill>
          <a:ln w="698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Особое внимание следует уделить</a:t>
            </a:r>
          </a:p>
          <a:p>
            <a:pPr>
              <a:defRPr/>
            </a:pPr>
            <a:r>
              <a:rPr lang="ru-RU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хранению документов</a:t>
            </a:r>
            <a:r>
              <a:rPr lang="ru-RU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, связанных с вкладами (счетами) в банке</a:t>
            </a:r>
          </a:p>
        </p:txBody>
      </p:sp>
      <p:sp>
        <p:nvSpPr>
          <p:cNvPr id="32" name="Стрелка вправо 31"/>
          <p:cNvSpPr/>
          <p:nvPr/>
        </p:nvSpPr>
        <p:spPr>
          <a:xfrm rot="20061592">
            <a:off x="4298950" y="4564063"/>
            <a:ext cx="1784350" cy="3968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793875" y="3360738"/>
            <a:ext cx="2644775" cy="2308324"/>
          </a:xfrm>
          <a:prstGeom prst="rect">
            <a:avLst/>
          </a:prstGeom>
          <a:solidFill>
            <a:srgbClr val="F9E9DB"/>
          </a:solidFill>
          <a:ln w="698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Денежные средства, </a:t>
            </a:r>
            <a:r>
              <a:rPr lang="ru-RU" sz="16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выплачиваемые банком </a:t>
            </a: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вкладчику</a:t>
            </a:r>
          </a:p>
          <a:p>
            <a:pPr>
              <a:defRPr/>
            </a:pP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(владельцу счета) </a:t>
            </a:r>
            <a:r>
              <a:rPr lang="ru-RU" sz="16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при закрытии вклада</a:t>
            </a:r>
          </a:p>
          <a:p>
            <a:pPr>
              <a:defRPr/>
            </a:pP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(счета), за исключением процентов по вкладу (счету), </a:t>
            </a:r>
            <a:r>
              <a:rPr lang="ru-RU" sz="16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не подлежат отражению в справке</a:t>
            </a:r>
          </a:p>
        </p:txBody>
      </p:sp>
      <p:sp>
        <p:nvSpPr>
          <p:cNvPr id="36" name="Стрелка вправо 35"/>
          <p:cNvSpPr/>
          <p:nvPr/>
        </p:nvSpPr>
        <p:spPr>
          <a:xfrm rot="13374809">
            <a:off x="7577138" y="4573588"/>
            <a:ext cx="1401762" cy="3968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18"/>
          <p:cNvSpPr>
            <a:spLocks noChangeArrowheads="1"/>
          </p:cNvSpPr>
          <p:nvPr/>
        </p:nvSpPr>
        <p:spPr bwMode="auto">
          <a:xfrm>
            <a:off x="8510588" y="4322763"/>
            <a:ext cx="3117850" cy="1569660"/>
          </a:xfrm>
          <a:prstGeom prst="rect">
            <a:avLst/>
          </a:prstGeom>
          <a:solidFill>
            <a:srgbClr val="F9E9DB"/>
          </a:solidFill>
          <a:ln w="698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Не рекомендуется проводить какие-либо </a:t>
            </a:r>
            <a:r>
              <a:rPr lang="ru-RU" altLang="ru-RU" sz="16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самостоятельные расчеты</a:t>
            </a:r>
            <a:r>
              <a:rPr lang="ru-RU" alt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, поскольку вероятно возникновение различного рода ошибок</a:t>
            </a:r>
          </a:p>
        </p:txBody>
      </p:sp>
      <p:pic>
        <p:nvPicPr>
          <p:cNvPr id="18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685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6852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502" name="Прямоугольник 18"/>
          <p:cNvSpPr>
            <a:spLocks noChangeArrowheads="1"/>
          </p:cNvSpPr>
          <p:nvPr/>
        </p:nvSpPr>
        <p:spPr bwMode="auto">
          <a:xfrm>
            <a:off x="303894" y="2359838"/>
            <a:ext cx="3481387" cy="3016210"/>
          </a:xfrm>
          <a:prstGeom prst="rect">
            <a:avLst/>
          </a:prstGeom>
          <a:solidFill>
            <a:srgbClr val="F9E9DB"/>
          </a:solidFill>
          <a:ln w="412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9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В данной строке указываются доходы, которые не были отражены в строках </a:t>
            </a:r>
            <a:br>
              <a:rPr lang="ru-RU" altLang="ru-RU" sz="19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9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1-5 Справки о доходах.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9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перечень таких доходов указан </a:t>
            </a:r>
            <a:br>
              <a:rPr lang="ru-RU" altLang="ru-RU" sz="19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900" b="1" u="sng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в пункте 77 Методических рекомендаций (40 подпунктов).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9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</a:rPr>
              <a:t>Примеры приведены на слайде:</a:t>
            </a:r>
          </a:p>
        </p:txBody>
      </p:sp>
      <p:sp>
        <p:nvSpPr>
          <p:cNvPr id="16" name="Стрелка: вправо 15"/>
          <p:cNvSpPr/>
          <p:nvPr/>
        </p:nvSpPr>
        <p:spPr>
          <a:xfrm rot="7368328">
            <a:off x="8016082" y="2786856"/>
            <a:ext cx="527050" cy="227013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2759075" y="1249363"/>
            <a:ext cx="9432925" cy="5568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6856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>
            <a:fillRect/>
          </a:stretch>
        </p:blipFill>
        <p:spPr bwMode="auto">
          <a:xfrm>
            <a:off x="4729163" y="1619250"/>
            <a:ext cx="71278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00600" y="3605213"/>
            <a:ext cx="6921500" cy="241141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0889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Стрелка: вправо 13"/>
          <p:cNvSpPr/>
          <p:nvPr/>
        </p:nvSpPr>
        <p:spPr>
          <a:xfrm rot="15999009">
            <a:off x="5671344" y="3529806"/>
            <a:ext cx="1736725" cy="227013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2759075" y="1249363"/>
            <a:ext cx="9432925" cy="5568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8902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3580" b="22774"/>
          <a:stretch>
            <a:fillRect/>
          </a:stretch>
        </p:blipFill>
        <p:spPr bwMode="auto">
          <a:xfrm>
            <a:off x="4295775" y="2770188"/>
            <a:ext cx="76327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Прямоугольник 7"/>
          <p:cNvSpPr>
            <a:spLocks noChangeArrowheads="1"/>
          </p:cNvSpPr>
          <p:nvPr/>
        </p:nvSpPr>
        <p:spPr bwMode="auto">
          <a:xfrm>
            <a:off x="263525" y="2392363"/>
            <a:ext cx="3446463" cy="3139321"/>
          </a:xfrm>
          <a:prstGeom prst="rect">
            <a:avLst/>
          </a:prstGeom>
          <a:solidFill>
            <a:srgbClr val="F9E9D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Государственный сертификат на материнский (семейный) капитал указывается в том случае, </a:t>
            </a:r>
            <a:r>
              <a:rPr lang="ru-RU" altLang="ru-RU" sz="1800" b="1" u="sng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если в отчетном периоде служащий (работник) или его супруга (супруг) распорядился средствами материнского (семейного) капитала в полном объеме либо частично)</a:t>
            </a:r>
          </a:p>
        </p:txBody>
      </p:sp>
      <p:sp>
        <p:nvSpPr>
          <p:cNvPr id="11" name="Трапеция 45"/>
          <p:cNvSpPr/>
          <p:nvPr/>
        </p:nvSpPr>
        <p:spPr>
          <a:xfrm>
            <a:off x="1720850" y="439738"/>
            <a:ext cx="10471150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56138" y="3289300"/>
            <a:ext cx="7272337" cy="84772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094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Стрелка: вправо 12"/>
          <p:cNvSpPr/>
          <p:nvPr/>
        </p:nvSpPr>
        <p:spPr>
          <a:xfrm rot="15999009">
            <a:off x="5883275" y="3768726"/>
            <a:ext cx="1481137" cy="227012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2759075" y="1249363"/>
            <a:ext cx="9432925" cy="5568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0950" name="Рисунок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2930" r="3819" b="22581"/>
          <a:stretch>
            <a:fillRect/>
          </a:stretch>
        </p:blipFill>
        <p:spPr bwMode="auto">
          <a:xfrm>
            <a:off x="4287838" y="2381250"/>
            <a:ext cx="76485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86288" y="3687763"/>
            <a:ext cx="7351712" cy="93503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0952" name="Прямоугольник 7"/>
          <p:cNvSpPr>
            <a:spLocks noChangeArrowheads="1"/>
          </p:cNvSpPr>
          <p:nvPr/>
        </p:nvSpPr>
        <p:spPr bwMode="auto">
          <a:xfrm>
            <a:off x="119063" y="2492375"/>
            <a:ext cx="3744912" cy="3478213"/>
          </a:xfrm>
          <a:prstGeom prst="rect">
            <a:avLst/>
          </a:prstGeom>
          <a:solidFill>
            <a:srgbClr val="F9E9DB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В том случае, если замещение должности служащим состоялось в отчетном периоде (</a:t>
            </a:r>
            <a:r>
              <a:rPr lang="ru-RU" altLang="ru-RU" sz="2000" b="1" u="sng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смена основного места работы</a:t>
            </a: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), доход, полученный </a:t>
            </a:r>
            <a:b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по предыдущему месту службы (работы), указывается в строке </a:t>
            </a:r>
            <a:r>
              <a:rPr lang="ru-RU" altLang="ru-RU" sz="2000" b="1" u="sng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«иные доходы»</a:t>
            </a: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При этом в графе «вид дохода» </a:t>
            </a:r>
            <a:r>
              <a:rPr lang="ru-RU" altLang="ru-RU" sz="2000" b="1" u="sng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указывается предыдущее место работы</a:t>
            </a:r>
          </a:p>
        </p:txBody>
      </p:sp>
      <p:sp>
        <p:nvSpPr>
          <p:cNvPr id="210953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2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4" name="Трапеция 45"/>
          <p:cNvSpPr/>
          <p:nvPr/>
        </p:nvSpPr>
        <p:spPr>
          <a:xfrm>
            <a:off x="1720850" y="439738"/>
            <a:ext cx="10471150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Скругленный прямоугольник 4"/>
          <p:cNvSpPr/>
          <p:nvPr/>
        </p:nvSpPr>
        <p:spPr bwMode="auto">
          <a:xfrm>
            <a:off x="1871663" y="285750"/>
            <a:ext cx="8966200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pic>
        <p:nvPicPr>
          <p:cNvPr id="1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2"/>
          <a:stretch>
            <a:fillRect/>
          </a:stretch>
        </p:blipFill>
        <p:spPr bwMode="auto">
          <a:xfrm>
            <a:off x="9564688" y="523875"/>
            <a:ext cx="19812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354763" y="2157413"/>
            <a:ext cx="5645150" cy="3432175"/>
          </a:xfrm>
          <a:prstGeom prst="rect">
            <a:avLst/>
          </a:prstGeom>
          <a:solidFill>
            <a:srgbClr val="EBEBF9">
              <a:alpha val="79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9425" y="2171700"/>
            <a:ext cx="5662613" cy="3417888"/>
          </a:xfrm>
          <a:prstGeom prst="rect">
            <a:avLst/>
          </a:prstGeom>
          <a:solidFill>
            <a:srgbClr val="EBEBF9">
              <a:alpha val="79000"/>
            </a:srgb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46" name="Прямоугольник 4"/>
          <p:cNvSpPr>
            <a:spLocks noChangeArrowheads="1"/>
          </p:cNvSpPr>
          <p:nvPr/>
        </p:nvSpPr>
        <p:spPr bwMode="auto">
          <a:xfrm>
            <a:off x="6572250" y="2224088"/>
            <a:ext cx="5184775" cy="15684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алименты, пенсии, пособия причитающиеся ребенку 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указываются в справке одного из родителей. </a:t>
            </a:r>
            <a:b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В случае, если указанные суммы выплачиваются путем перечисления на счет в банке, открытый на имя ребенка, </a:t>
            </a:r>
            <a:b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то такие сведения отражаются в справке несовершеннолетнего ребенка;</a:t>
            </a:r>
            <a:endParaRPr lang="ru-RU" alt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2648" name="TextBox 18"/>
          <p:cNvSpPr txBox="1">
            <a:spLocks noChangeArrowheads="1"/>
          </p:cNvSpPr>
          <p:nvPr/>
        </p:nvSpPr>
        <p:spPr bwMode="auto">
          <a:xfrm>
            <a:off x="4419600" y="1541463"/>
            <a:ext cx="3621088" cy="400050"/>
          </a:xfrm>
          <a:prstGeom prst="rect">
            <a:avLst/>
          </a:prstGeom>
          <a:solidFill>
            <a:srgbClr val="F9E9DB"/>
          </a:solidFill>
          <a:ln w="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ПОДЛЕЖАТ ОТРАЖЕНИЮ:</a:t>
            </a:r>
          </a:p>
        </p:txBody>
      </p:sp>
      <p:sp>
        <p:nvSpPr>
          <p:cNvPr id="18" name="Трапеция 45"/>
          <p:cNvSpPr/>
          <p:nvPr/>
        </p:nvSpPr>
        <p:spPr>
          <a:xfrm>
            <a:off x="1720850" y="439738"/>
            <a:ext cx="10471150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1871663" y="285750"/>
            <a:ext cx="8966200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3100" y="2457450"/>
            <a:ext cx="5214938" cy="58420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продажа старого транспортного средства </a:t>
            </a:r>
            <a:b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по договорам «трейд-ин»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 при покупке нового;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7863" y="3235325"/>
            <a:ext cx="5219700" cy="5857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денежные средства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, 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полученные в порядке дарения 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или наследования </a:t>
            </a:r>
            <a:r>
              <a:rPr lang="ru-RU" altLang="ru-RU" sz="1600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(при этом необходимо указать Ф.И.О.);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3994150"/>
            <a:ext cx="5213350" cy="33813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страховые выплаты 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при наступлении страхового случая;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4213" y="4598988"/>
            <a:ext cx="5213350" cy="58420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денежные выплаты, полученные при награждении почетными грамотами</a:t>
            </a: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;</a:t>
            </a:r>
            <a:endParaRPr lang="ru-RU" altLang="ru-RU" sz="1600" dirty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50" y="3933825"/>
            <a:ext cx="5184775" cy="33813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вознаграждения по гражданско-правовым договорам</a:t>
            </a:r>
            <a:r>
              <a:rPr lang="en-US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;</a:t>
            </a:r>
            <a:endParaRPr lang="ru-RU" altLang="ru-RU" sz="1600" dirty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2250" y="4395788"/>
            <a:ext cx="5184775" cy="107791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выигрыши в лотереях, 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букмекерских конторах, </a:t>
            </a:r>
            <a:r>
              <a:rPr lang="ru-RU" altLang="ru-RU" sz="16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тотализаторах, конкурсах и иных играх 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(при этом расходы, например, ставка не учитываются и не подлежат вычитанию из сумм выигрышей).</a:t>
            </a:r>
          </a:p>
        </p:txBody>
      </p:sp>
      <p:pic>
        <p:nvPicPr>
          <p:cNvPr id="15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0531" name="Прямоугольник 1"/>
          <p:cNvSpPr>
            <a:spLocks noChangeArrowheads="1"/>
          </p:cNvSpPr>
          <p:nvPr/>
        </p:nvSpPr>
        <p:spPr bwMode="auto">
          <a:xfrm>
            <a:off x="4244975" y="1741488"/>
            <a:ext cx="6924675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  <a:latin typeface="Sitka Banner" pitchFamily="2" charset="0"/>
              </a:rPr>
              <a:t>Ответственными должностными лицами при приеме справок </a:t>
            </a:r>
            <a:br>
              <a:rPr lang="ru-RU" altLang="ru-RU" sz="1800" dirty="0">
                <a:solidFill>
                  <a:srgbClr val="002060"/>
                </a:solidFill>
                <a:latin typeface="Sitka Banner" pitchFamily="2" charset="0"/>
              </a:rPr>
            </a:br>
            <a:r>
              <a:rPr lang="ru-RU" altLang="ru-RU" sz="1800" dirty="0">
                <a:solidFill>
                  <a:srgbClr val="002060"/>
                </a:solidFill>
                <a:latin typeface="Sitka Banner" pitchFamily="2" charset="0"/>
              </a:rPr>
              <a:t>о доходах </a:t>
            </a:r>
            <a:r>
              <a:rPr lang="ru-RU" altLang="ru-RU" sz="1800" b="1" u="sng" dirty="0">
                <a:solidFill>
                  <a:srgbClr val="002060"/>
                </a:solidFill>
                <a:latin typeface="Sitka Banner" pitchFamily="2" charset="0"/>
              </a:rPr>
              <a:t>осуществляется оценка актуальности версии </a:t>
            </a:r>
            <a:br>
              <a:rPr lang="ru-RU" altLang="ru-RU" sz="1800" b="1" u="sng" dirty="0">
                <a:solidFill>
                  <a:srgbClr val="002060"/>
                </a:solidFill>
                <a:latin typeface="Sitka Banner" pitchFamily="2" charset="0"/>
              </a:rPr>
            </a:b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СПО «Справки БК»</a:t>
            </a:r>
          </a:p>
        </p:txBody>
      </p:sp>
      <p:pic>
        <p:nvPicPr>
          <p:cNvPr id="150532" name="Рисунок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32000"/>
            <a:ext cx="4254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Рисунок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3716338"/>
            <a:ext cx="4270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Рисунок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5360988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2024063" y="365125"/>
            <a:ext cx="9290050" cy="931863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ПРЕДОСТАВЛЕНИЯ </a:t>
            </a:r>
            <a:b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ДОХОДАХ</a:t>
            </a:r>
          </a:p>
        </p:txBody>
      </p:sp>
      <p:sp>
        <p:nvSpPr>
          <p:cNvPr id="150536" name="Прямоугольник 2"/>
          <p:cNvSpPr>
            <a:spLocks noChangeArrowheads="1"/>
          </p:cNvSpPr>
          <p:nvPr/>
        </p:nvSpPr>
        <p:spPr bwMode="auto">
          <a:xfrm>
            <a:off x="4259263" y="3041650"/>
            <a:ext cx="6962775" cy="1938992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latin typeface="Sitka Banner" pitchFamily="2" charset="0"/>
              </a:rPr>
              <a:t>Представление сведений о доходах с использованием устаревшей версии СПО «Справки БК» и не соответствующей требованиям законодательства </a:t>
            </a: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может быть расценено как представление недостоверных </a:t>
            </a:r>
            <a:endParaRPr lang="ru-RU" altLang="ru-RU" sz="2000" b="1" u="sng" dirty="0" smtClean="0">
              <a:solidFill>
                <a:srgbClr val="002060"/>
              </a:solidFill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u="sng" dirty="0" smtClean="0">
                <a:solidFill>
                  <a:srgbClr val="002060"/>
                </a:solidFill>
                <a:latin typeface="Sitka Banner" pitchFamily="2" charset="0"/>
              </a:rPr>
              <a:t>и </a:t>
            </a: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(или) неполных сведений </a:t>
            </a:r>
            <a:b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</a:b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о 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Sitka Banner" pitchFamily="2" charset="0"/>
              </a:rPr>
              <a:t>доходах</a:t>
            </a:r>
            <a:endParaRPr lang="ru-RU" altLang="ru-RU" sz="2000" b="1" u="sng" dirty="0">
              <a:solidFill>
                <a:srgbClr val="002060"/>
              </a:solidFill>
              <a:latin typeface="Sitka Banner" pitchFamily="2" charset="0"/>
            </a:endParaRPr>
          </a:p>
        </p:txBody>
      </p:sp>
      <p:sp>
        <p:nvSpPr>
          <p:cNvPr id="150537" name="Прямоугольник 3"/>
          <p:cNvSpPr>
            <a:spLocks noChangeArrowheads="1"/>
          </p:cNvSpPr>
          <p:nvPr/>
        </p:nvSpPr>
        <p:spPr bwMode="auto">
          <a:xfrm>
            <a:off x="4279900" y="5364844"/>
            <a:ext cx="6942138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latin typeface="Sitka Banner" pitchFamily="2" charset="0"/>
              </a:rPr>
              <a:t>Рекомендуется осуществлять </a:t>
            </a: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заверение справок о доходах 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Sitka Banner" pitchFamily="2" charset="0"/>
              </a:rPr>
              <a:t>и </a:t>
            </a:r>
            <a:r>
              <a:rPr lang="ru-RU" altLang="ru-RU" sz="2000" b="1" u="sng" dirty="0">
                <a:solidFill>
                  <a:srgbClr val="002060"/>
                </a:solidFill>
                <a:latin typeface="Sitka Banner" pitchFamily="2" charset="0"/>
              </a:rPr>
              <a:t>печать в один день </a:t>
            </a:r>
          </a:p>
        </p:txBody>
      </p:sp>
      <p:sp>
        <p:nvSpPr>
          <p:cNvPr id="150538" name="Прямоугольник 18"/>
          <p:cNvSpPr>
            <a:spLocks noChangeArrowheads="1"/>
          </p:cNvSpPr>
          <p:nvPr/>
        </p:nvSpPr>
        <p:spPr bwMode="auto">
          <a:xfrm>
            <a:off x="615950" y="1863725"/>
            <a:ext cx="2595563" cy="7699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2060"/>
                </a:solidFill>
                <a:latin typeface="Sitka Banner" pitchFamily="2" charset="0"/>
              </a:rPr>
              <a:t>ВАЖНО!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274" r="14451"/>
          <a:stretch/>
        </p:blipFill>
        <p:spPr>
          <a:xfrm>
            <a:off x="576263" y="2757488"/>
            <a:ext cx="2595562" cy="260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Стрелка: вправо 13"/>
          <p:cNvSpPr/>
          <p:nvPr/>
        </p:nvSpPr>
        <p:spPr>
          <a:xfrm rot="15999009">
            <a:off x="5718969" y="3974306"/>
            <a:ext cx="1190625" cy="227013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2759075" y="1249363"/>
            <a:ext cx="9432925" cy="55689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5045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9332" r="5554" b="12212"/>
          <a:stretch>
            <a:fillRect/>
          </a:stretch>
        </p:blipFill>
        <p:spPr bwMode="auto">
          <a:xfrm>
            <a:off x="4403725" y="1697038"/>
            <a:ext cx="74168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95775" y="5013325"/>
            <a:ext cx="7524750" cy="79216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5047" name="Прямоугольник 7"/>
          <p:cNvSpPr>
            <a:spLocks noChangeArrowheads="1"/>
          </p:cNvSpPr>
          <p:nvPr/>
        </p:nvSpPr>
        <p:spPr bwMode="auto">
          <a:xfrm>
            <a:off x="233363" y="2071687"/>
            <a:ext cx="3348037" cy="4032000"/>
          </a:xfrm>
          <a:prstGeom prst="rect">
            <a:avLst/>
          </a:prstGeom>
          <a:solidFill>
            <a:srgbClr val="F9E9DB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Выплачивается Социальным Фондом России, начиная </a:t>
            </a:r>
            <a:br>
              <a:rPr lang="ru-RU" altLang="ru-RU" sz="2000" dirty="0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с 4-ого дня временной нетрудоспособности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404040"/>
              </a:solidFill>
              <a:latin typeface="Sitka Banner" pitchFamily="2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  <a:cs typeface="Times New Roman" pitchFamily="18" charset="0"/>
              </a:rPr>
              <a:t>Денежные средства отражаются без вычета налога на доходы физических лиц </a:t>
            </a:r>
            <a:r>
              <a:rPr lang="ru-RU" altLang="ru-RU" sz="2000" dirty="0">
                <a:solidFill>
                  <a:srgbClr val="FF0000"/>
                </a:solidFill>
                <a:latin typeface="Sitka Banner" pitchFamily="2" charset="0"/>
                <a:cs typeface="Times New Roman" pitchFamily="18" charset="0"/>
              </a:rPr>
              <a:t>(справка формируется отдельно, можно получить </a:t>
            </a:r>
            <a:br>
              <a:rPr lang="ru-RU" altLang="ru-RU" sz="2000" dirty="0">
                <a:solidFill>
                  <a:srgbClr val="FF0000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FF0000"/>
                </a:solidFill>
                <a:latin typeface="Sitka Banner" pitchFamily="2" charset="0"/>
                <a:cs typeface="Times New Roman" pitchFamily="18" charset="0"/>
              </a:rPr>
              <a:t>в личном кабинете налогоплательщика)</a:t>
            </a:r>
          </a:p>
        </p:txBody>
      </p:sp>
      <p:sp>
        <p:nvSpPr>
          <p:cNvPr id="15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Рисунок 4"/>
          <p:cNvPicPr>
            <a:picLocks noChangeAspect="1" noChangeArrowheads="1"/>
          </p:cNvPicPr>
          <p:nvPr/>
        </p:nvPicPr>
        <p:blipFill rotWithShape="1">
          <a:blip r:embed="rId3"/>
          <a:srcRect l="4583" r="4791" b="8826"/>
          <a:stretch/>
        </p:blipFill>
        <p:spPr bwMode="auto">
          <a:xfrm>
            <a:off x="334963" y="3455988"/>
            <a:ext cx="5616575" cy="2925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Стрелка: вправо 18"/>
          <p:cNvSpPr/>
          <p:nvPr/>
        </p:nvSpPr>
        <p:spPr>
          <a:xfrm rot="3139465">
            <a:off x="6624638" y="3128962"/>
            <a:ext cx="433388" cy="227013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4963" y="4402138"/>
            <a:ext cx="5616575" cy="2921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: вправо 20"/>
          <p:cNvSpPr/>
          <p:nvPr/>
        </p:nvSpPr>
        <p:spPr>
          <a:xfrm rot="5400000">
            <a:off x="2933700" y="4052888"/>
            <a:ext cx="433388" cy="227012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2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45" name="Прямоугольник 5"/>
          <p:cNvSpPr>
            <a:spLocks noChangeArrowheads="1"/>
          </p:cNvSpPr>
          <p:nvPr/>
        </p:nvSpPr>
        <p:spPr bwMode="auto">
          <a:xfrm>
            <a:off x="455613" y="1797050"/>
            <a:ext cx="5389562" cy="2246313"/>
          </a:xfrm>
          <a:prstGeom prst="rect">
            <a:avLst/>
          </a:prstGeom>
          <a:solidFill>
            <a:srgbClr val="F9E9DB"/>
          </a:solidFill>
          <a:ln w="4127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  <a:t>В случае, если лицо является индивидуальным предпринимателем </a:t>
            </a:r>
            <a:b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  <a:t>и отражает данный факт на титульном листе справки, то доход, полученный </a:t>
            </a:r>
            <a:b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  <a:t>от предпринимательской деятельности, </a:t>
            </a:r>
            <a:r>
              <a:rPr lang="ru-RU" altLang="ru-RU" sz="2000" b="1" u="sng">
                <a:solidFill>
                  <a:srgbClr val="404040"/>
                </a:solidFill>
                <a:latin typeface="Sitka Banner" pitchFamily="2" charset="0"/>
              </a:rPr>
              <a:t>указывается в строке 1 «Доход </a:t>
            </a:r>
            <a:br>
              <a:rPr lang="ru-RU" altLang="ru-RU" sz="2000" b="1" u="sng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 u="sng">
                <a:solidFill>
                  <a:srgbClr val="404040"/>
                </a:solidFill>
                <a:latin typeface="Sitka Banner" pitchFamily="2" charset="0"/>
              </a:rPr>
              <a:t>по основному месту работы»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75" y="2076450"/>
            <a:ext cx="5472113" cy="449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308725" y="4402138"/>
            <a:ext cx="5472113" cy="1277937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5957888" y="1412875"/>
            <a:ext cx="6154737" cy="830263"/>
          </a:xfrm>
          <a:prstGeom prst="rect">
            <a:avLst/>
          </a:prstGeom>
          <a:solidFill>
            <a:srgbClr val="595959"/>
          </a:solidFill>
          <a:ln w="44450">
            <a:solidFill>
              <a:srgbClr val="F9E9DB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Особенности заполнения для индивидуальных предпринимателей</a:t>
            </a:r>
          </a:p>
        </p:txBody>
      </p:sp>
      <p:pic>
        <p:nvPicPr>
          <p:cNvPr id="13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3255"/>
          <a:stretch/>
        </p:blipFill>
        <p:spPr>
          <a:xfrm>
            <a:off x="5895975" y="2500313"/>
            <a:ext cx="6296025" cy="3582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Стрелка: вправо 18"/>
          <p:cNvSpPr/>
          <p:nvPr/>
        </p:nvSpPr>
        <p:spPr>
          <a:xfrm rot="1894560">
            <a:off x="4987925" y="3155950"/>
            <a:ext cx="1412875" cy="431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016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134150" name="Рисунок 4"/>
          <p:cNvPicPr>
            <a:picLocks noChangeAspect="1" noChangeArrowheads="1"/>
          </p:cNvPicPr>
          <p:nvPr/>
        </p:nvPicPr>
        <p:blipFill rotWithShape="1">
          <a:blip r:embed="rId4"/>
          <a:srcRect l="5338" r="2284" b="8195"/>
          <a:stretch/>
        </p:blipFill>
        <p:spPr bwMode="auto">
          <a:xfrm>
            <a:off x="158750" y="3967163"/>
            <a:ext cx="5689600" cy="248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951538" y="3998913"/>
            <a:ext cx="6240462" cy="91281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0338" y="5903913"/>
            <a:ext cx="5688012" cy="47783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: вправо 17"/>
          <p:cNvSpPr/>
          <p:nvPr/>
        </p:nvSpPr>
        <p:spPr>
          <a:xfrm rot="5400000">
            <a:off x="1719263" y="4127500"/>
            <a:ext cx="2270125" cy="2952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34963" y="1508125"/>
            <a:ext cx="11522075" cy="460375"/>
          </a:xfrm>
          <a:prstGeom prst="rect">
            <a:avLst/>
          </a:prstGeom>
          <a:solidFill>
            <a:srgbClr val="595959"/>
          </a:solidFill>
          <a:ln w="44450">
            <a:solidFill>
              <a:srgbClr val="F9E9DB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ОСОБЕННОСТИ ЗАПОЛНЕНИЯ ДЛЯ ИНДИВИДУАЛЬНЫХ ПРЕДПРИНИМАТЕЛЕЙ</a:t>
            </a:r>
          </a:p>
        </p:txBody>
      </p:sp>
      <p:sp>
        <p:nvSpPr>
          <p:cNvPr id="220173" name="Прямоугольник 5"/>
          <p:cNvSpPr>
            <a:spLocks noChangeArrowheads="1"/>
          </p:cNvSpPr>
          <p:nvPr/>
        </p:nvSpPr>
        <p:spPr bwMode="auto">
          <a:xfrm>
            <a:off x="182563" y="2224088"/>
            <a:ext cx="5110162" cy="1322387"/>
          </a:xfrm>
          <a:prstGeom prst="rect">
            <a:avLst/>
          </a:prstGeom>
          <a:solidFill>
            <a:srgbClr val="F9E9DB"/>
          </a:solidFill>
          <a:ln w="31750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595959"/>
                </a:solidFill>
                <a:latin typeface="Sitka Banner" pitchFamily="2" charset="0"/>
              </a:rPr>
              <a:t>В иных случаях доходы </a:t>
            </a:r>
            <a:br>
              <a:rPr lang="ru-RU" altLang="ru-RU" sz="2000" b="1">
                <a:solidFill>
                  <a:srgbClr val="595959"/>
                </a:solidFill>
                <a:latin typeface="Sitka Banner" pitchFamily="2" charset="0"/>
              </a:rPr>
            </a:br>
            <a:r>
              <a:rPr lang="ru-RU" altLang="ru-RU" sz="2000" b="1">
                <a:solidFill>
                  <a:srgbClr val="595959"/>
                </a:solidFill>
                <a:latin typeface="Sitka Banner" pitchFamily="2" charset="0"/>
              </a:rPr>
              <a:t>от предпринимательской деятельности </a:t>
            </a:r>
            <a:r>
              <a:rPr lang="ru-RU" altLang="ru-RU" sz="2000" b="1" u="sng">
                <a:solidFill>
                  <a:srgbClr val="595959"/>
                </a:solidFill>
                <a:latin typeface="Sitka Banner" pitchFamily="2" charset="0"/>
              </a:rPr>
              <a:t>указываются </a:t>
            </a:r>
            <a:br>
              <a:rPr lang="ru-RU" altLang="ru-RU" sz="2000" b="1" u="sng">
                <a:solidFill>
                  <a:srgbClr val="595959"/>
                </a:solidFill>
                <a:latin typeface="Sitka Banner" pitchFamily="2" charset="0"/>
              </a:rPr>
            </a:br>
            <a:r>
              <a:rPr lang="ru-RU" altLang="ru-RU" sz="2000" b="1" u="sng">
                <a:solidFill>
                  <a:srgbClr val="595959"/>
                </a:solidFill>
                <a:latin typeface="Sitka Banner" pitchFamily="2" charset="0"/>
              </a:rPr>
              <a:t>в строке 6 «Иные доходы»</a:t>
            </a:r>
          </a:p>
        </p:txBody>
      </p:sp>
      <p:pic>
        <p:nvPicPr>
          <p:cNvPr id="14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98438" y="4127500"/>
            <a:ext cx="4748212" cy="25685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13538" y="4854575"/>
            <a:ext cx="5232400" cy="1336675"/>
          </a:xfrm>
          <a:prstGeom prst="rect">
            <a:avLst/>
          </a:prstGeom>
          <a:solidFill>
            <a:srgbClr val="F9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9063" y="2130425"/>
            <a:ext cx="5113337" cy="1120775"/>
          </a:xfrm>
          <a:prstGeom prst="rect">
            <a:avLst/>
          </a:prstGeom>
          <a:solidFill>
            <a:srgbClr val="F9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1189" name="Прямоугольник 5"/>
          <p:cNvSpPr>
            <a:spLocks noChangeArrowheads="1"/>
          </p:cNvSpPr>
          <p:nvPr/>
        </p:nvSpPr>
        <p:spPr bwMode="auto">
          <a:xfrm>
            <a:off x="349250" y="4229100"/>
            <a:ext cx="4452938" cy="2308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u="sng">
                <a:solidFill>
                  <a:schemeClr val="bg1"/>
                </a:solidFill>
                <a:latin typeface="Sitka Banner" pitchFamily="2" charset="0"/>
              </a:rPr>
              <a:t>Доходом</a:t>
            </a:r>
            <a:r>
              <a:rPr lang="ru-RU" altLang="ru-RU" sz="1800">
                <a:solidFill>
                  <a:schemeClr val="bg1"/>
                </a:solidFill>
                <a:latin typeface="Sitka Banner" pitchFamily="2" charset="0"/>
              </a:rPr>
              <a:t> по отдельным договорам страхования </a:t>
            </a:r>
            <a:r>
              <a:rPr lang="ru-RU" altLang="ru-RU" sz="1800" u="sng">
                <a:solidFill>
                  <a:schemeClr val="bg1"/>
                </a:solidFill>
                <a:latin typeface="Sitka Banner" pitchFamily="2" charset="0"/>
              </a:rPr>
              <a:t>является положительный результат </a:t>
            </a:r>
            <a:r>
              <a:rPr lang="ru-RU" altLang="ru-RU" sz="1800">
                <a:solidFill>
                  <a:schemeClr val="bg1"/>
                </a:solidFill>
                <a:latin typeface="Sitka Banner" pitchFamily="2" charset="0"/>
              </a:rPr>
              <a:t>(разница между уплаченными страховыми премиями (взносами) и выплаченными в результате прекращения таких договоров страхования денежными суммами (в отношении каждого договора отдельно)</a:t>
            </a:r>
            <a:endParaRPr lang="ru-RU" altLang="ru-RU" sz="1800" u="sng">
              <a:solidFill>
                <a:schemeClr val="bg1"/>
              </a:solidFill>
              <a:latin typeface="Sitka Banner" pitchFamily="2" charset="0"/>
            </a:endParaRPr>
          </a:p>
        </p:txBody>
      </p:sp>
      <p:sp>
        <p:nvSpPr>
          <p:cNvPr id="221190" name="TextBox 1"/>
          <p:cNvSpPr txBox="1">
            <a:spLocks noChangeArrowheads="1"/>
          </p:cNvSpPr>
          <p:nvPr/>
        </p:nvSpPr>
        <p:spPr bwMode="auto">
          <a:xfrm>
            <a:off x="5035550" y="4911725"/>
            <a:ext cx="1562100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  <a:t>Только!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470400" y="1408113"/>
            <a:ext cx="3957638" cy="46196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СТРАХОВАНИЕ</a:t>
            </a:r>
          </a:p>
        </p:txBody>
      </p:sp>
      <p:sp>
        <p:nvSpPr>
          <p:cNvPr id="221192" name="TextBox 1"/>
          <p:cNvSpPr txBox="1">
            <a:spLocks noChangeArrowheads="1"/>
          </p:cNvSpPr>
          <p:nvPr/>
        </p:nvSpPr>
        <p:spPr bwMode="auto">
          <a:xfrm>
            <a:off x="9767888" y="3937000"/>
            <a:ext cx="1279525" cy="400050"/>
          </a:xfrm>
          <a:prstGeom prst="rect">
            <a:avLst/>
          </a:prstGeom>
          <a:solidFill>
            <a:srgbClr val="FFFF00"/>
          </a:solidFill>
          <a:ln w="2857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404040"/>
                </a:solidFill>
                <a:latin typeface="Sitka Banner" pitchFamily="2" charset="0"/>
              </a:rPr>
              <a:t>Условие</a:t>
            </a:r>
          </a:p>
        </p:txBody>
      </p:sp>
      <p:sp>
        <p:nvSpPr>
          <p:cNvPr id="221193" name="TextBox 1"/>
          <p:cNvSpPr txBox="1">
            <a:spLocks noChangeArrowheads="1"/>
          </p:cNvSpPr>
          <p:nvPr/>
        </p:nvSpPr>
        <p:spPr bwMode="auto">
          <a:xfrm>
            <a:off x="6819900" y="2516188"/>
            <a:ext cx="4827588" cy="922337"/>
          </a:xfrm>
          <a:prstGeom prst="rect">
            <a:avLst/>
          </a:prstGeom>
          <a:solidFill>
            <a:srgbClr val="FFFF00"/>
          </a:solidFill>
          <a:ln w="28575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периодические страховые выплаты,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накопительные и заключены </a:t>
            </a:r>
            <a:b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на длительный период времени</a:t>
            </a:r>
          </a:p>
        </p:txBody>
      </p:sp>
      <p:sp>
        <p:nvSpPr>
          <p:cNvPr id="16" name="Стрелка: вниз 15"/>
          <p:cNvSpPr/>
          <p:nvPr/>
        </p:nvSpPr>
        <p:spPr>
          <a:xfrm rot="16200000">
            <a:off x="5559426" y="5018087"/>
            <a:ext cx="514350" cy="1266825"/>
          </a:xfrm>
          <a:prstGeom prst="downArrow">
            <a:avLst/>
          </a:prstGeom>
          <a:solidFill>
            <a:srgbClr val="F9E9D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8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98438" y="2238375"/>
            <a:ext cx="4889500" cy="830997"/>
          </a:xfrm>
          <a:prstGeom prst="rect">
            <a:avLst/>
          </a:prstGeom>
          <a:ln>
            <a:solidFill>
              <a:srgbClr val="595959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Выплаты денежных сумм, осуществленные </a:t>
            </a:r>
            <a:b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на основании договоров страхования,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подлежат отражению в разделе 1 справки о </a:t>
            </a:r>
            <a:r>
              <a:rPr lang="ru-RU" alt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доходах</a:t>
            </a:r>
          </a:p>
        </p:txBody>
      </p:sp>
      <p:sp>
        <p:nvSpPr>
          <p:cNvPr id="221199" name="Прямоугольник 3"/>
          <p:cNvSpPr>
            <a:spLocks noChangeArrowheads="1"/>
          </p:cNvSpPr>
          <p:nvPr/>
        </p:nvSpPr>
        <p:spPr bwMode="auto">
          <a:xfrm>
            <a:off x="6819900" y="4922838"/>
            <a:ext cx="5019675" cy="1077218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договоры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</a:t>
            </a:r>
            <a:endParaRPr lang="ru-RU" altLang="ru-RU" sz="1600" b="1" u="sng" dirty="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43" name="Стрелка: вниз 15"/>
          <p:cNvSpPr/>
          <p:nvPr/>
        </p:nvSpPr>
        <p:spPr>
          <a:xfrm>
            <a:off x="2197100" y="3352800"/>
            <a:ext cx="477838" cy="741363"/>
          </a:xfrm>
          <a:prstGeom prst="downArrow">
            <a:avLst/>
          </a:prstGeom>
          <a:solidFill>
            <a:srgbClr val="F9E9D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4" name="Стрелка: вниз 15"/>
          <p:cNvSpPr/>
          <p:nvPr/>
        </p:nvSpPr>
        <p:spPr>
          <a:xfrm rot="10800000">
            <a:off x="9078913" y="3606800"/>
            <a:ext cx="503237" cy="1030288"/>
          </a:xfrm>
          <a:prstGeom prst="downArrow">
            <a:avLst/>
          </a:prstGeom>
          <a:solidFill>
            <a:srgbClr val="F9E9D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1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063" y="2349500"/>
            <a:ext cx="6985000" cy="3816350"/>
          </a:xfrm>
          <a:prstGeom prst="rect">
            <a:avLst/>
          </a:prstGeom>
          <a:solidFill>
            <a:srgbClr val="F9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3235" name="Прямоугольник 5"/>
          <p:cNvSpPr>
            <a:spLocks noChangeArrowheads="1"/>
          </p:cNvSpPr>
          <p:nvPr/>
        </p:nvSpPr>
        <p:spPr bwMode="auto">
          <a:xfrm>
            <a:off x="293688" y="1766888"/>
            <a:ext cx="5073650" cy="1938337"/>
          </a:xfrm>
          <a:prstGeom prst="rect">
            <a:avLst/>
          </a:prstGeom>
          <a:solidFill>
            <a:srgbClr val="F9E9DB"/>
          </a:solidFill>
          <a:ln w="25400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В строке 6 «Иные доходы» указываются доходы от реализации недвижимого имущества, транспортных средств и иного имущества, в том числе в случае продажи указанного имущества членам семьи или иным родственникам</a:t>
            </a:r>
          </a:p>
        </p:txBody>
      </p:sp>
      <p:sp>
        <p:nvSpPr>
          <p:cNvPr id="12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93688" y="3789363"/>
            <a:ext cx="5073650" cy="1322387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chemeClr val="bg1"/>
                </a:solidFill>
                <a:latin typeface="Sitka Banner" panose="02000505000000020004" pitchFamily="2" charset="0"/>
              </a:rPr>
              <a:t>В ситуации продажи имущества, </a:t>
            </a:r>
            <a:r>
              <a:rPr lang="ru-RU" altLang="ru-RU" sz="20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находящегося в долевой собственности,</a:t>
            </a:r>
            <a:r>
              <a:rPr lang="ru-RU" altLang="ru-RU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2000" dirty="0">
                <a:solidFill>
                  <a:schemeClr val="bg1"/>
                </a:solidFill>
                <a:latin typeface="Sitka Banner" panose="02000505000000020004" pitchFamily="2" charset="0"/>
              </a:rPr>
              <a:t>доход указывается в соответствии с договором купли-продажи</a:t>
            </a:r>
          </a:p>
        </p:txBody>
      </p:sp>
      <p:sp>
        <p:nvSpPr>
          <p:cNvPr id="223240" name="Прямоугольник 3"/>
          <p:cNvSpPr>
            <a:spLocks noChangeArrowheads="1"/>
          </p:cNvSpPr>
          <p:nvPr/>
        </p:nvSpPr>
        <p:spPr bwMode="auto">
          <a:xfrm>
            <a:off x="5591175" y="5319713"/>
            <a:ext cx="5951538" cy="708025"/>
          </a:xfrm>
          <a:prstGeom prst="rect">
            <a:avLst/>
          </a:prstGeom>
          <a:solidFill>
            <a:srgbClr val="FFFF00"/>
          </a:solidFill>
          <a:ln w="31750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Sitka Banner" pitchFamily="2" charset="0"/>
              </a:rPr>
              <a:t>Аналогично в отношении продажи имущества, находящегося в совместной собственности.</a:t>
            </a:r>
          </a:p>
        </p:txBody>
      </p:sp>
      <p:sp>
        <p:nvSpPr>
          <p:cNvPr id="223241" name="Прямоугольник 2"/>
          <p:cNvSpPr>
            <a:spLocks noChangeArrowheads="1"/>
          </p:cNvSpPr>
          <p:nvPr/>
        </p:nvSpPr>
        <p:spPr bwMode="auto">
          <a:xfrm>
            <a:off x="5591175" y="2611438"/>
            <a:ext cx="5473700" cy="2246312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Sitka Banner" pitchFamily="2" charset="0"/>
              </a:rPr>
              <a:t>Если в рассматриваемом договоре в качестве «продавца» указано два (или более) лица </a:t>
            </a:r>
            <a:r>
              <a:rPr lang="ru-RU" altLang="ru-RU" sz="2000" b="1" u="sng" dirty="0">
                <a:solidFill>
                  <a:schemeClr val="bg1"/>
                </a:solidFill>
                <a:latin typeface="Sitka Banner" pitchFamily="2" charset="0"/>
              </a:rPr>
              <a:t>без разделения причитающихся им сумм, </a:t>
            </a:r>
            <a:br>
              <a:rPr lang="ru-RU" altLang="ru-RU" sz="2000" b="1" u="sng" dirty="0">
                <a:solidFill>
                  <a:schemeClr val="bg1"/>
                </a:solidFill>
                <a:latin typeface="Sitka Banner" pitchFamily="2" charset="0"/>
              </a:rPr>
            </a:br>
            <a:r>
              <a:rPr lang="ru-RU" altLang="ru-RU" sz="2000" b="1" u="sng" dirty="0">
                <a:solidFill>
                  <a:schemeClr val="bg1"/>
                </a:solidFill>
                <a:latin typeface="Sitka Banner" pitchFamily="2" charset="0"/>
              </a:rPr>
              <a:t>то отражаются денежные средства с учетом принадлежащих данным лицам долей </a:t>
            </a:r>
            <a:r>
              <a:rPr lang="ru-RU" altLang="ru-RU" sz="2000" dirty="0">
                <a:solidFill>
                  <a:schemeClr val="bg1"/>
                </a:solidFill>
                <a:latin typeface="Sitka Banner" pitchFamily="2" charset="0"/>
              </a:rPr>
              <a:t>(несмотря на порядок перечисления денежных средств продавцу)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8386763" y="4857750"/>
            <a:ext cx="360362" cy="412750"/>
          </a:xfrm>
          <a:prstGeom prst="downArrow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324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7938"/>
            <a:ext cx="2954338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3888" y="2328863"/>
            <a:ext cx="11304587" cy="3773487"/>
          </a:xfrm>
          <a:prstGeom prst="rect">
            <a:avLst/>
          </a:prstGeom>
          <a:solidFill>
            <a:srgbClr val="F9E9DB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72263" y="2625725"/>
            <a:ext cx="4824412" cy="3324225"/>
          </a:xfrm>
          <a:prstGeom prst="rect">
            <a:avLst/>
          </a:prstGeom>
          <a:solidFill>
            <a:srgbClr val="F9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/>
          </a:p>
        </p:txBody>
      </p:sp>
      <p:sp>
        <p:nvSpPr>
          <p:cNvPr id="139268" name="Прямоугольник 5"/>
          <p:cNvSpPr>
            <a:spLocks noChangeArrowheads="1"/>
          </p:cNvSpPr>
          <p:nvPr/>
        </p:nvSpPr>
        <p:spPr bwMode="auto">
          <a:xfrm>
            <a:off x="911225" y="2536825"/>
            <a:ext cx="4537075" cy="1939925"/>
          </a:xfrm>
          <a:prstGeom prst="rect">
            <a:avLst/>
          </a:prstGeom>
          <a:solidFill>
            <a:schemeClr val="bg1"/>
          </a:solidFill>
          <a:ln w="19050">
            <a:solidFill>
              <a:srgbClr val="595959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rgbClr val="404040"/>
                </a:solidFill>
                <a:latin typeface="Sitka Banner" panose="02000505000000020004" pitchFamily="2" charset="0"/>
              </a:rPr>
              <a:t>В 2024 году служащий продал квартиру, находящуюся в общей долевой собственности </a:t>
            </a: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(служащий (1/3 доли), супруга (1/3 доли) </a:t>
            </a:r>
            <a:b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и несовершеннолетний ребенок </a:t>
            </a:r>
            <a:b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1/3 доли)</a:t>
            </a:r>
          </a:p>
        </p:txBody>
      </p:sp>
      <p:sp>
        <p:nvSpPr>
          <p:cNvPr id="139269" name="TextBox 16"/>
          <p:cNvSpPr txBox="1">
            <a:spLocks noChangeArrowheads="1"/>
          </p:cNvSpPr>
          <p:nvPr/>
        </p:nvSpPr>
        <p:spPr bwMode="auto">
          <a:xfrm>
            <a:off x="6964363" y="2830513"/>
            <a:ext cx="4357687" cy="1016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 Служащий в своей справке </a:t>
            </a:r>
            <a:endParaRPr lang="ru-RU" altLang="ru-RU" sz="2000" b="1" dirty="0" smtClean="0">
              <a:solidFill>
                <a:schemeClr val="accent1">
                  <a:lumMod val="1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о </a:t>
            </a:r>
            <a:r>
              <a:rPr lang="ru-RU" altLang="ru-RU" sz="20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доходах (1 000 000 рублей, согласно доле в 1/3)</a:t>
            </a:r>
          </a:p>
        </p:txBody>
      </p:sp>
      <p:sp>
        <p:nvSpPr>
          <p:cNvPr id="139270" name="TextBox 17"/>
          <p:cNvSpPr txBox="1">
            <a:spLocks noChangeArrowheads="1"/>
          </p:cNvSpPr>
          <p:nvPr/>
        </p:nvSpPr>
        <p:spPr bwMode="auto">
          <a:xfrm>
            <a:off x="6964363" y="4051300"/>
            <a:ext cx="4365625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В справке о доходах супруги </a:t>
            </a:r>
            <a:endParaRPr lang="ru-RU" altLang="ru-RU" sz="1800" b="1" dirty="0" smtClean="0">
              <a:solidFill>
                <a:schemeClr val="accent1">
                  <a:lumMod val="1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(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1 000 000 рублей, согласно доле </a:t>
            </a:r>
            <a:endParaRPr lang="ru-RU" altLang="ru-RU" sz="1800" b="1" dirty="0" smtClean="0">
              <a:solidFill>
                <a:schemeClr val="accent1">
                  <a:lumMod val="1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1/3)</a:t>
            </a:r>
          </a:p>
        </p:txBody>
      </p:sp>
      <p:sp>
        <p:nvSpPr>
          <p:cNvPr id="139271" name="TextBox 18"/>
          <p:cNvSpPr txBox="1">
            <a:spLocks noChangeArrowheads="1"/>
          </p:cNvSpPr>
          <p:nvPr/>
        </p:nvSpPr>
        <p:spPr bwMode="auto">
          <a:xfrm>
            <a:off x="6964363" y="4960938"/>
            <a:ext cx="4365625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В справке о доходах ребенка </a:t>
            </a:r>
            <a:endParaRPr lang="ru-RU" altLang="ru-RU" sz="1800" b="1" dirty="0" smtClean="0">
              <a:solidFill>
                <a:schemeClr val="accent1">
                  <a:lumMod val="1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(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1 000 000 рублей, согласно доле </a:t>
            </a:r>
            <a:endParaRPr lang="ru-RU" altLang="ru-RU" sz="1800" b="1" dirty="0" smtClean="0">
              <a:solidFill>
                <a:schemeClr val="accent1">
                  <a:lumMod val="1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sz="18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1/3)</a:t>
            </a:r>
          </a:p>
        </p:txBody>
      </p:sp>
      <p:sp>
        <p:nvSpPr>
          <p:cNvPr id="224264" name="TextBox 1"/>
          <p:cNvSpPr txBox="1">
            <a:spLocks noChangeArrowheads="1"/>
          </p:cNvSpPr>
          <p:nvPr/>
        </p:nvSpPr>
        <p:spPr bwMode="auto">
          <a:xfrm>
            <a:off x="2103438" y="1693863"/>
            <a:ext cx="21526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Sitka Banner" pitchFamily="2" charset="0"/>
              </a:rPr>
              <a:t>ПРИМЕР</a:t>
            </a:r>
          </a:p>
        </p:txBody>
      </p:sp>
      <p:sp>
        <p:nvSpPr>
          <p:cNvPr id="14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11225" y="4767263"/>
            <a:ext cx="4537075" cy="1077218"/>
          </a:xfrm>
          <a:prstGeom prst="rect">
            <a:avLst/>
          </a:prstGeom>
          <a:solidFill>
            <a:schemeClr val="bg1"/>
          </a:solidFill>
          <a:ln w="12700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404040"/>
                </a:solidFill>
                <a:latin typeface="Sitka Banner" panose="02000505000000020004" pitchFamily="2" charset="0"/>
              </a:rPr>
              <a:t>В договоре купли-продажи квартиры указана </a:t>
            </a:r>
            <a:r>
              <a:rPr lang="ru-RU" altLang="ru-RU" sz="16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общая сумма 3 000 000 рублей</a:t>
            </a:r>
            <a:r>
              <a:rPr lang="ru-RU" altLang="ru-RU" sz="1600" dirty="0">
                <a:solidFill>
                  <a:srgbClr val="404040"/>
                </a:solidFill>
                <a:latin typeface="Sitka Banner" panose="02000505000000020004" pitchFamily="2" charset="0"/>
              </a:rPr>
              <a:t> </a:t>
            </a:r>
            <a:br>
              <a:rPr lang="ru-RU" altLang="ru-RU" sz="1600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rgbClr val="404040"/>
                </a:solidFill>
                <a:latin typeface="Sitka Banner" panose="02000505000000020004" pitchFamily="2" charset="0"/>
              </a:rPr>
              <a:t>(без разделения причитающихся сумм собственникам)</a:t>
            </a:r>
          </a:p>
        </p:txBody>
      </p:sp>
      <p:sp>
        <p:nvSpPr>
          <p:cNvPr id="224269" name="Прямоугольник 2"/>
          <p:cNvSpPr>
            <a:spLocks noChangeArrowheads="1"/>
          </p:cNvSpPr>
          <p:nvPr/>
        </p:nvSpPr>
        <p:spPr bwMode="auto">
          <a:xfrm>
            <a:off x="6992938" y="1517649"/>
            <a:ext cx="4300537" cy="936000"/>
          </a:xfrm>
          <a:prstGeom prst="rect">
            <a:avLst/>
          </a:prstGeom>
          <a:noFill/>
          <a:ln w="19050">
            <a:solidFill>
              <a:srgbClr val="5959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rgbClr val="000000"/>
                </a:solidFill>
                <a:latin typeface="Sitka Banner" pitchFamily="2" charset="0"/>
              </a:rPr>
              <a:t>В СПРАВКЕ О ДОХОДАХ ДОХОД УКАЗЫВАЕТСЯ СЛЕДУЮЩИМ ОБРАЗОМ:</a:t>
            </a:r>
          </a:p>
        </p:txBody>
      </p:sp>
      <p:pic>
        <p:nvPicPr>
          <p:cNvPr id="17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Прямоугольник 5"/>
          <p:cNvSpPr>
            <a:spLocks noChangeArrowheads="1"/>
          </p:cNvSpPr>
          <p:nvPr/>
        </p:nvSpPr>
        <p:spPr bwMode="auto">
          <a:xfrm>
            <a:off x="5676900" y="1589087"/>
            <a:ext cx="5757863" cy="1620000"/>
          </a:xfrm>
          <a:prstGeom prst="rect">
            <a:avLst/>
          </a:prstGeom>
          <a:solidFill>
            <a:srgbClr val="F9E9DB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Отражению подлежат денежные средства, полученные от продажи имущества в отчетном периоде, </a:t>
            </a:r>
            <a:r>
              <a:rPr lang="ru-RU" altLang="ru-RU" sz="2000" b="1" dirty="0">
                <a:solidFill>
                  <a:srgbClr val="FF0000"/>
                </a:solidFill>
                <a:latin typeface="Sitka Banner" panose="02000505000000020004" pitchFamily="2" charset="0"/>
              </a:rPr>
              <a:t>если в отчетном периоде состоялось приобретение имущества!</a:t>
            </a:r>
          </a:p>
        </p:txBody>
      </p:sp>
      <p:sp>
        <p:nvSpPr>
          <p:cNvPr id="140294" name="TextBox 16"/>
          <p:cNvSpPr txBox="1">
            <a:spLocks noChangeArrowheads="1"/>
          </p:cNvSpPr>
          <p:nvPr/>
        </p:nvSpPr>
        <p:spPr bwMode="auto">
          <a:xfrm>
            <a:off x="5681460" y="4149080"/>
            <a:ext cx="5758657" cy="17640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Sitka Banner" panose="02000505000000020004" pitchFamily="2" charset="0"/>
              </a:rPr>
              <a:t> </a:t>
            </a: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</a:rPr>
              <a:t>Если служащий в течение 2025 года</a:t>
            </a:r>
            <a:r>
              <a:rPr lang="ru-RU" altLang="ru-RU" sz="1800" b="1" dirty="0">
                <a:latin typeface="Sitka Banner" panose="02000505000000020004" pitchFamily="2" charset="0"/>
              </a:rPr>
              <a:t> </a:t>
            </a:r>
            <a:r>
              <a:rPr lang="ru-RU" altLang="ru-RU" sz="1800" b="1" u="sng" dirty="0">
                <a:solidFill>
                  <a:srgbClr val="FF0000"/>
                </a:solidFill>
                <a:latin typeface="Sitka Banner" panose="02000505000000020004" pitchFamily="2" charset="0"/>
              </a:rPr>
              <a:t>приобрел имущество, </a:t>
            </a: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</a:rPr>
              <a:t>а затем в течение 2025 года </a:t>
            </a:r>
            <a:r>
              <a:rPr lang="ru-RU" altLang="ru-RU" sz="1800" b="1" u="sng" dirty="0">
                <a:solidFill>
                  <a:srgbClr val="FF0000"/>
                </a:solidFill>
                <a:latin typeface="Sitka Banner" panose="02000505000000020004" pitchFamily="2" charset="0"/>
              </a:rPr>
              <a:t>осуществил его продажу либо безвозмездную передачу,</a:t>
            </a:r>
            <a:r>
              <a:rPr lang="ru-RU" altLang="ru-RU" sz="1800" b="1" dirty="0">
                <a:solidFill>
                  <a:srgbClr val="FF0000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</a:rPr>
              <a:t>такая информация должна быть указана в соответствующем разделе справки о доходах</a:t>
            </a:r>
          </a:p>
        </p:txBody>
      </p:sp>
      <p:sp>
        <p:nvSpPr>
          <p:cNvPr id="13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513638" y="3652838"/>
            <a:ext cx="2152650" cy="4619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ПРИМЕР</a:t>
            </a:r>
          </a:p>
        </p:txBody>
      </p:sp>
      <p:pic>
        <p:nvPicPr>
          <p:cNvPr id="22529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963738"/>
            <a:ext cx="5006975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Box 1"/>
          <p:cNvSpPr txBox="1">
            <a:spLocks noChangeArrowheads="1"/>
          </p:cNvSpPr>
          <p:nvPr/>
        </p:nvSpPr>
        <p:spPr bwMode="auto">
          <a:xfrm>
            <a:off x="9061450" y="2049463"/>
            <a:ext cx="2435225" cy="400050"/>
          </a:xfrm>
          <a:prstGeom prst="rect">
            <a:avLst/>
          </a:prstGeom>
          <a:solidFill>
            <a:srgbClr val="FF0000"/>
          </a:solidFill>
          <a:ln w="28575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Sitka Banner" pitchFamily="2" charset="0"/>
              </a:rPr>
              <a:t>РЕКОМЕНДАЦИИ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r="11605" b="19775"/>
          <a:stretch/>
        </p:blipFill>
        <p:spPr>
          <a:xfrm>
            <a:off x="-457200" y="1747838"/>
            <a:ext cx="8655050" cy="51101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2630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8515350" y="2492896"/>
            <a:ext cx="3455988" cy="2556000"/>
          </a:xfrm>
          <a:prstGeom prst="rect">
            <a:avLst/>
          </a:prstGeom>
          <a:solidFill>
            <a:srgbClr val="F9E9DB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В случае, если служащий получает несколько выплат </a:t>
            </a:r>
            <a:b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на детей, в том числе пособия, такие выплаты </a:t>
            </a:r>
            <a:b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sz="2000" b="1" u="sng" dirty="0">
                <a:solidFill>
                  <a:srgbClr val="404040"/>
                </a:solidFill>
                <a:latin typeface="Sitka Banner" panose="02000505000000020004" pitchFamily="2" charset="0"/>
              </a:rPr>
              <a:t>в справке о доходах следует указывать раздельно</a:t>
            </a:r>
          </a:p>
        </p:txBody>
      </p:sp>
      <p:pic>
        <p:nvPicPr>
          <p:cNvPr id="226310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1607"/>
          <a:stretch>
            <a:fillRect/>
          </a:stretch>
        </p:blipFill>
        <p:spPr bwMode="auto">
          <a:xfrm>
            <a:off x="839788" y="2049463"/>
            <a:ext cx="705643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17550" y="4475163"/>
            <a:ext cx="6962775" cy="154622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8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(ПРАВИЛЬНЫЙ ВАРИАНТ ЗАПОЛНЕНИЯ)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92400"/>
            <a:ext cx="12188825" cy="2166938"/>
          </a:xfrm>
          <a:prstGeom prst="rect">
            <a:avLst/>
          </a:prstGeom>
          <a:solidFill>
            <a:srgbClr val="F9E9D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7331" name="Прямоугольник 1"/>
          <p:cNvSpPr>
            <a:spLocks noChangeArrowheads="1"/>
          </p:cNvSpPr>
          <p:nvPr/>
        </p:nvSpPr>
        <p:spPr bwMode="auto">
          <a:xfrm>
            <a:off x="1135063" y="4459288"/>
            <a:ext cx="9278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2000" b="1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438" y="4376738"/>
            <a:ext cx="3419475" cy="965200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с внесением родительской платы </a:t>
            </a:r>
            <a:b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за посещение дошкольного образовательного учреждения;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9438" y="2081213"/>
            <a:ext cx="3417887" cy="930275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с оплатой проезда и провоза багажа </a:t>
            </a:r>
            <a:b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к месту использования отпуска и обратно;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9438" y="3284538"/>
            <a:ext cx="3419475" cy="846137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с оплатой коммунальных и иных услуг, наймом жилого помещения;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69288" y="4376738"/>
            <a:ext cx="3519487" cy="965200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в связи с переводом денежных средств между своими банковскими счетами, счетами супругов и несовершеннолетних детей;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66113" y="3300413"/>
            <a:ext cx="3541712" cy="830262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в виде социального, имущественного, инвестиционного налогового вычета;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94200" y="2692400"/>
            <a:ext cx="3536950" cy="2171700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в качестве бонусных баллов </a:t>
            </a:r>
            <a:b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(«</a:t>
            </a:r>
            <a:r>
              <a:rPr lang="ru-RU" sz="1600" dirty="0" err="1">
                <a:solidFill>
                  <a:srgbClr val="002060"/>
                </a:solidFill>
                <a:latin typeface="Sitka Banner" panose="02000505000000020004" pitchFamily="2" charset="0"/>
              </a:rPr>
              <a:t>кэшбэк</a:t>
            </a: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 сервис»), бонусов </a:t>
            </a:r>
            <a:b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на накопительных дисконтных картах, начисленных банками и иными организациями за пользование их услугами, в том числе в виде денежных средств;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266113" y="2082800"/>
            <a:ext cx="3541712" cy="928688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Sitka Banner" panose="02000505000000020004" pitchFamily="2" charset="0"/>
              </a:rPr>
              <a:t>с оплатой стоимости полагающегося натурального довольствия, а также выплатой денежных средств взамен этого довольствия.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286000" y="514350"/>
            <a:ext cx="8605838" cy="830263"/>
          </a:xfrm>
          <a:prstGeom prst="parallelogram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latin typeface="Sitka Banner" panose="02000505000000020004" pitchFamily="2" charset="0"/>
            </a:endParaRPr>
          </a:p>
        </p:txBody>
      </p:sp>
      <p:pic>
        <p:nvPicPr>
          <p:cNvPr id="227340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7342" name="Прямоугольник 15"/>
          <p:cNvSpPr>
            <a:spLocks noChangeArrowheads="1"/>
          </p:cNvSpPr>
          <p:nvPr/>
        </p:nvSpPr>
        <p:spPr bwMode="auto">
          <a:xfrm>
            <a:off x="2549525" y="550863"/>
            <a:ext cx="813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  <a:t>ВИДЫ ДОХОДОВ, НЕ ПОДЛЕЖАЩИХ ОТРАЖЕНИЮ В СПРАВКЕ </a:t>
            </a:r>
            <a:b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</a:br>
            <a: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  <a:t>О ДОХОДАХ (ПУНКТЫ 82 – 84 МЕТОДИЧЕСКИХ РЕКОМЕНДАЦИЙ):</a:t>
            </a:r>
          </a:p>
        </p:txBody>
      </p:sp>
      <p:pic>
        <p:nvPicPr>
          <p:cNvPr id="15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25" y="3141663"/>
            <a:ext cx="12188825" cy="2074862"/>
          </a:xfrm>
          <a:prstGeom prst="rect">
            <a:avLst/>
          </a:prstGeom>
          <a:solidFill>
            <a:srgbClr val="F9E9DB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9379" name="Прямоугольник 1"/>
          <p:cNvSpPr>
            <a:spLocks noChangeArrowheads="1"/>
          </p:cNvSpPr>
          <p:nvPr/>
        </p:nvSpPr>
        <p:spPr bwMode="auto">
          <a:xfrm>
            <a:off x="1157288" y="4816475"/>
            <a:ext cx="9278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2000" b="1">
              <a:solidFill>
                <a:srgbClr val="0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1613" y="1863725"/>
            <a:ext cx="4024312" cy="255587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не подлежит отражению цифровая валюта, полученная в результате осуществления </a:t>
            </a:r>
            <a:r>
              <a:rPr lang="ru-RU" dirty="0" err="1">
                <a:solidFill>
                  <a:srgbClr val="002060"/>
                </a:solidFill>
                <a:latin typeface="Sitka Banner" panose="02000505000000020004" pitchFamily="2" charset="0"/>
              </a:rPr>
              <a:t>майнинга</a:t>
            </a: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 (законодательством Российской Федерации о налогах и сборах такая цифровая валюта отнесена к доходам, полученным в натуральной форме), а также по иным основаниям (например, куплена, получена в дар и так далее);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66100" y="4198938"/>
            <a:ext cx="3775075" cy="2555875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не указываются сведения о денежных средствах, полученных от продажи иностранной валюты (в том числе </a:t>
            </a:r>
            <a: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в случае наличия сведений о таких денежных средствах в информации, полученной </a:t>
            </a:r>
            <a: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в кредитных организациях в рамках Указания Банка России </a:t>
            </a:r>
            <a:b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от 27 мая 2021 г. № 5798-У)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05313" y="3500438"/>
            <a:ext cx="3535362" cy="2173287"/>
          </a:xfrm>
          <a:prstGeom prst="rect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в качестве бонусных баллов </a:t>
            </a:r>
            <a:b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(«</a:t>
            </a:r>
            <a:r>
              <a:rPr lang="ru-RU" dirty="0" err="1">
                <a:solidFill>
                  <a:srgbClr val="002060"/>
                </a:solidFill>
                <a:latin typeface="Sitka Banner" panose="02000505000000020004" pitchFamily="2" charset="0"/>
              </a:rPr>
              <a:t>кэшбэк</a:t>
            </a: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 сервис»), бонусов </a:t>
            </a:r>
            <a:b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на накопительных дисконтных картах, начисленных банками </a:t>
            </a:r>
            <a: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dirty="0">
                <a:solidFill>
                  <a:srgbClr val="002060"/>
                </a:solidFill>
                <a:latin typeface="Sitka Banner" panose="02000505000000020004" pitchFamily="2" charset="0"/>
              </a:rPr>
              <a:t>и иными организациями за пользование их услугами, в том числе в виде денежных средств;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286000" y="514350"/>
            <a:ext cx="8605838" cy="830263"/>
          </a:xfrm>
          <a:prstGeom prst="parallelogram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latin typeface="Sitka Banner" panose="02000505000000020004" pitchFamily="2" charset="0"/>
            </a:endParaRPr>
          </a:p>
        </p:txBody>
      </p:sp>
      <p:pic>
        <p:nvPicPr>
          <p:cNvPr id="229384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9386" name="Прямоугольник 15"/>
          <p:cNvSpPr>
            <a:spLocks noChangeArrowheads="1"/>
          </p:cNvSpPr>
          <p:nvPr/>
        </p:nvSpPr>
        <p:spPr bwMode="auto">
          <a:xfrm>
            <a:off x="2549525" y="550863"/>
            <a:ext cx="813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  <a:t>ВИДЫ ДОХОДОВ, НЕ ПОДЛЕЖАЩИХ ОТРАЖЕНИЮ В СПРАВКЕ </a:t>
            </a:r>
            <a:b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</a:br>
            <a:r>
              <a:rPr lang="ru-RU" altLang="ru-RU" sz="1800" b="1" u="sng" dirty="0">
                <a:solidFill>
                  <a:schemeClr val="bg1"/>
                </a:solidFill>
                <a:latin typeface="Sitka Banner" pitchFamily="2" charset="0"/>
              </a:rPr>
              <a:t>О ДОХОДАХ (ПУНКТЫ 82 – 84 МЕТОДИЧЕСКИХ РЕКОМЕНДАЦИЙ):</a:t>
            </a:r>
          </a:p>
        </p:txBody>
      </p:sp>
      <p:pic>
        <p:nvPicPr>
          <p:cNvPr id="12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2130425"/>
            <a:ext cx="9144000" cy="1089025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СПО «СПРАВКИ БК» </a:t>
            </a:r>
            <a:b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(ВВОДНЫЕ ПОЛОЖЕНИЯ)</a:t>
            </a:r>
          </a:p>
        </p:txBody>
      </p:sp>
      <p:sp>
        <p:nvSpPr>
          <p:cNvPr id="3" name="Стрелка: вправо 2"/>
          <p:cNvSpPr/>
          <p:nvPr/>
        </p:nvSpPr>
        <p:spPr>
          <a:xfrm>
            <a:off x="9297988" y="5661025"/>
            <a:ext cx="2593975" cy="7921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Sitka Banner" panose="02000505000000020004" pitchFamily="2" charset="0"/>
                <a:hlinkClick r:id="rId3" action="ppaction://hlinksldjump"/>
              </a:rPr>
              <a:t>К СОДЕРЖАНИЮ</a:t>
            </a:r>
            <a:endParaRPr lang="ru-RU" sz="24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38455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8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32625" y="0"/>
            <a:ext cx="5159375" cy="6858000"/>
          </a:xfrm>
          <a:prstGeom prst="rect">
            <a:avLst/>
          </a:prstGeom>
          <a:solidFill>
            <a:srgbClr val="F9E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142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8485" name="TextBox 3"/>
          <p:cNvSpPr txBox="1">
            <a:spLocks noChangeArrowheads="1"/>
          </p:cNvSpPr>
          <p:nvPr/>
        </p:nvSpPr>
        <p:spPr bwMode="auto">
          <a:xfrm>
            <a:off x="7267281" y="1700808"/>
            <a:ext cx="4630737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Для получения информации об </a:t>
            </a:r>
            <a:r>
              <a:rPr lang="en-US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OZON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-счете необходимо обратиться с </a:t>
            </a:r>
            <a:r>
              <a:rPr lang="ru-RU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запросом на выдачу справки по форме, предусмотренной Указанием Банка России № 5798-У, в ООО «</a:t>
            </a:r>
            <a:r>
              <a:rPr lang="en-US" altLang="ru-RU" sz="1600" b="1" u="sng" dirty="0" err="1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Ozon</a:t>
            </a:r>
            <a:r>
              <a:rPr lang="en-US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-</a:t>
            </a:r>
            <a:r>
              <a:rPr lang="ru-RU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Банк», в том числе через мобильное приложение </a:t>
            </a:r>
            <a:r>
              <a:rPr lang="en-US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OZON</a:t>
            </a:r>
            <a:endParaRPr lang="ru-RU" altLang="ru-RU" sz="1600" b="1" u="sng" dirty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148486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181225"/>
            <a:ext cx="6811963" cy="3711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(ОСОБЕННОСТИ ЗАПОЛНЕНИЯ)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296943" y="4797152"/>
            <a:ext cx="4630738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Как правило, </a:t>
            </a:r>
            <a:r>
              <a:rPr lang="en-US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OZON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-счет (даже в том случае, если получена пластиковая карта) </a:t>
            </a:r>
            <a:r>
              <a:rPr lang="ru-RU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является счетом внутреннего финансового учета </a:t>
            </a:r>
            <a:endParaRPr lang="ru-RU" altLang="ru-RU" sz="1600" b="1" u="sng" dirty="0" smtClean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sz="1600" b="1" u="sng" dirty="0" smtClean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не подлежит отражению в справке </a:t>
            </a:r>
            <a:endParaRPr lang="ru-RU" altLang="ru-RU" sz="1600" b="1" u="sng" dirty="0" smtClean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sz="1600" b="1" u="sng" dirty="0" smtClean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о </a:t>
            </a:r>
            <a:r>
              <a:rPr lang="ru-RU" altLang="ru-RU" sz="16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доходах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97790" y="3645024"/>
            <a:ext cx="46307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Уточнить информацию о наличии счета можно в личном кабинете ФНС России</a:t>
            </a:r>
          </a:p>
        </p:txBody>
      </p:sp>
      <p:pic>
        <p:nvPicPr>
          <p:cNvPr id="1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03388" y="2681288"/>
            <a:ext cx="5184775" cy="2979737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Sitka Banner" panose="02000505000000020004" pitchFamily="2" charset="0"/>
            </a:endParaRPr>
          </a:p>
        </p:txBody>
      </p:sp>
      <p:sp>
        <p:nvSpPr>
          <p:cNvPr id="233475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33476" name="Прямоугольник 1"/>
          <p:cNvSpPr>
            <a:spLocks noChangeArrowheads="1"/>
          </p:cNvSpPr>
          <p:nvPr/>
        </p:nvSpPr>
        <p:spPr bwMode="auto">
          <a:xfrm>
            <a:off x="3681413" y="39449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3477" name="TextBox 3"/>
          <p:cNvSpPr txBox="1">
            <a:spLocks noChangeArrowheads="1"/>
          </p:cNvSpPr>
          <p:nvPr/>
        </p:nvSpPr>
        <p:spPr bwMode="auto">
          <a:xfrm>
            <a:off x="1847850" y="2854325"/>
            <a:ext cx="4857750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404040"/>
                </a:solidFill>
                <a:latin typeface="Sitka Banner" pitchFamily="2" charset="0"/>
              </a:rPr>
              <a:t>Социальная поддержка молодежи в возрасте от 14 до 22 лет(«Пушкинская карта») </a:t>
            </a:r>
            <a:r>
              <a:rPr lang="ru-RU" altLang="ru-RU" sz="1800" b="1" u="sng">
                <a:solidFill>
                  <a:srgbClr val="404040"/>
                </a:solidFill>
                <a:latin typeface="Sitka Banner" pitchFamily="2" charset="0"/>
              </a:rPr>
              <a:t>не подлежит отражению в разделе 1 справки о доходах</a:t>
            </a: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!</a:t>
            </a:r>
          </a:p>
        </p:txBody>
      </p:sp>
      <p:sp>
        <p:nvSpPr>
          <p:cNvPr id="233478" name="TextBox 16"/>
          <p:cNvSpPr txBox="1">
            <a:spLocks noChangeArrowheads="1"/>
          </p:cNvSpPr>
          <p:nvPr/>
        </p:nvSpPr>
        <p:spPr bwMode="auto">
          <a:xfrm>
            <a:off x="7967663" y="2278063"/>
            <a:ext cx="3195637" cy="708025"/>
          </a:xfrm>
          <a:prstGeom prst="rect">
            <a:avLst/>
          </a:prstGeom>
          <a:solidFill>
            <a:schemeClr val="bg1"/>
          </a:solidFill>
          <a:ln w="28575">
            <a:solidFill>
              <a:srgbClr val="B3478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/>
              <a:t> </a:t>
            </a:r>
            <a:r>
              <a:rPr lang="ru-RU" altLang="ru-RU" sz="2000" b="1">
                <a:solidFill>
                  <a:srgbClr val="B34787"/>
                </a:solidFill>
                <a:latin typeface="Sitka Banner" pitchFamily="2" charset="0"/>
              </a:rPr>
              <a:t>С 1 января 2022 г. номинал – 5000,00 рублей</a:t>
            </a:r>
          </a:p>
        </p:txBody>
      </p:sp>
      <p:sp>
        <p:nvSpPr>
          <p:cNvPr id="15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4"/>
          <p:cNvSpPr/>
          <p:nvPr/>
        </p:nvSpPr>
        <p:spPr bwMode="auto">
          <a:xfrm>
            <a:off x="1871663" y="285750"/>
            <a:ext cx="8982075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РАЗДЕЛ </a:t>
            </a:r>
            <a:r>
              <a:rPr lang="ru-RU" sz="36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  <a:r>
              <a:rPr lang="ru-RU" sz="24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 «СВЕДЕНИЯ О ДОХОДАХ»                                            (ОСОБЕННОСТИ ЗАПОЛНЕНИЯ)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71663" y="820738"/>
            <a:ext cx="5626100" cy="0"/>
          </a:xfrm>
          <a:prstGeom prst="line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482" name="Прямоугольник 1"/>
          <p:cNvSpPr>
            <a:spLocks noChangeArrowheads="1"/>
          </p:cNvSpPr>
          <p:nvPr/>
        </p:nvSpPr>
        <p:spPr bwMode="auto">
          <a:xfrm>
            <a:off x="1857375" y="4032250"/>
            <a:ext cx="4868863" cy="13234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Аналогичные меры поддержки, предусмотренные нормативными правовыми актами субъектов Российской Федерации или муниципальными правовыми актами, </a:t>
            </a:r>
            <a:r>
              <a:rPr lang="ru-RU" altLang="ru-RU" sz="1600" b="1" u="sng" dirty="0">
                <a:solidFill>
                  <a:srgbClr val="404040"/>
                </a:solidFill>
                <a:latin typeface="Sitka Banner" pitchFamily="2" charset="0"/>
              </a:rPr>
              <a:t>не подлежат отражению </a:t>
            </a:r>
            <a:br>
              <a:rPr lang="ru-RU" altLang="ru-RU" sz="1600" b="1" u="sng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600" b="1" u="sng" dirty="0">
                <a:solidFill>
                  <a:srgbClr val="404040"/>
                </a:solidFill>
                <a:latin typeface="Sitka Banner" pitchFamily="2" charset="0"/>
              </a:rPr>
              <a:t>в разделе 1 справки о доходах!</a:t>
            </a:r>
          </a:p>
        </p:txBody>
      </p:sp>
      <p:pic>
        <p:nvPicPr>
          <p:cNvPr id="23348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78">
            <a:off x="7464425" y="2454275"/>
            <a:ext cx="4333875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Прямая соединительная линия 29"/>
          <p:cNvCxnSpPr/>
          <p:nvPr/>
        </p:nvCxnSpPr>
        <p:spPr>
          <a:xfrm flipH="1" flipV="1">
            <a:off x="846138" y="2536825"/>
            <a:ext cx="15875" cy="3556000"/>
          </a:xfrm>
          <a:prstGeom prst="line">
            <a:avLst/>
          </a:prstGeom>
          <a:ln w="5080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701675" y="2393950"/>
            <a:ext cx="288925" cy="287338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96900" y="4364038"/>
            <a:ext cx="463550" cy="466725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14363" y="3143250"/>
            <a:ext cx="463550" cy="466725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рапеция 45"/>
          <p:cNvSpPr/>
          <p:nvPr/>
        </p:nvSpPr>
        <p:spPr>
          <a:xfrm>
            <a:off x="1720850" y="439738"/>
            <a:ext cx="10488613" cy="381000"/>
          </a:xfrm>
          <a:custGeom>
            <a:avLst/>
            <a:gdLst>
              <a:gd name="connsiteX0" fmla="*/ 0 w 7920880"/>
              <a:gd name="connsiteY0" fmla="*/ 5256584 h 5256584"/>
              <a:gd name="connsiteX1" fmla="*/ 1314146 w 7920880"/>
              <a:gd name="connsiteY1" fmla="*/ 0 h 5256584"/>
              <a:gd name="connsiteX2" fmla="*/ 6606734 w 7920880"/>
              <a:gd name="connsiteY2" fmla="*/ 0 h 5256584"/>
              <a:gd name="connsiteX3" fmla="*/ 7920880 w 7920880"/>
              <a:gd name="connsiteY3" fmla="*/ 5256584 h 5256584"/>
              <a:gd name="connsiteX4" fmla="*/ 0 w 7920880"/>
              <a:gd name="connsiteY4" fmla="*/ 5256584 h 5256584"/>
              <a:gd name="connsiteX0" fmla="*/ 0 w 6610826"/>
              <a:gd name="connsiteY0" fmla="*/ 5256584 h 5256584"/>
              <a:gd name="connsiteX1" fmla="*/ 1314146 w 6610826"/>
              <a:gd name="connsiteY1" fmla="*/ 0 h 5256584"/>
              <a:gd name="connsiteX2" fmla="*/ 6606734 w 6610826"/>
              <a:gd name="connsiteY2" fmla="*/ 0 h 5256584"/>
              <a:gd name="connsiteX3" fmla="*/ 6610826 w 6610826"/>
              <a:gd name="connsiteY3" fmla="*/ 5256584 h 5256584"/>
              <a:gd name="connsiteX4" fmla="*/ 0 w 6610826"/>
              <a:gd name="connsiteY4" fmla="*/ 5256584 h 5256584"/>
              <a:gd name="connsiteX0" fmla="*/ 0 w 7377802"/>
              <a:gd name="connsiteY0" fmla="*/ 5256584 h 5256584"/>
              <a:gd name="connsiteX1" fmla="*/ 2081122 w 7377802"/>
              <a:gd name="connsiteY1" fmla="*/ 0 h 5256584"/>
              <a:gd name="connsiteX2" fmla="*/ 7373710 w 7377802"/>
              <a:gd name="connsiteY2" fmla="*/ 0 h 5256584"/>
              <a:gd name="connsiteX3" fmla="*/ 7377802 w 7377802"/>
              <a:gd name="connsiteY3" fmla="*/ 5256584 h 5256584"/>
              <a:gd name="connsiteX4" fmla="*/ 0 w 7377802"/>
              <a:gd name="connsiteY4" fmla="*/ 5256584 h 5256584"/>
              <a:gd name="connsiteX0" fmla="*/ 0 w 5347135"/>
              <a:gd name="connsiteY0" fmla="*/ 5242280 h 5256584"/>
              <a:gd name="connsiteX1" fmla="*/ 50455 w 5347135"/>
              <a:gd name="connsiteY1" fmla="*/ 0 h 5256584"/>
              <a:gd name="connsiteX2" fmla="*/ 5343043 w 5347135"/>
              <a:gd name="connsiteY2" fmla="*/ 0 h 5256584"/>
              <a:gd name="connsiteX3" fmla="*/ 5347135 w 5347135"/>
              <a:gd name="connsiteY3" fmla="*/ 5256584 h 5256584"/>
              <a:gd name="connsiteX4" fmla="*/ 0 w 5347135"/>
              <a:gd name="connsiteY4" fmla="*/ 5242280 h 5256584"/>
              <a:gd name="connsiteX0" fmla="*/ 0 w 5339529"/>
              <a:gd name="connsiteY0" fmla="*/ 5242281 h 5256584"/>
              <a:gd name="connsiteX1" fmla="*/ 42849 w 5339529"/>
              <a:gd name="connsiteY1" fmla="*/ 0 h 5256584"/>
              <a:gd name="connsiteX2" fmla="*/ 5335437 w 5339529"/>
              <a:gd name="connsiteY2" fmla="*/ 0 h 5256584"/>
              <a:gd name="connsiteX3" fmla="*/ 5339529 w 5339529"/>
              <a:gd name="connsiteY3" fmla="*/ 5256584 h 5256584"/>
              <a:gd name="connsiteX4" fmla="*/ 0 w 5339529"/>
              <a:gd name="connsiteY4" fmla="*/ 5242281 h 5256584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  <a:gd name="connsiteX0" fmla="*/ 2783 w 5296680"/>
              <a:gd name="connsiteY0" fmla="*/ 5256585 h 5256585"/>
              <a:gd name="connsiteX1" fmla="*/ 0 w 5296680"/>
              <a:gd name="connsiteY1" fmla="*/ 0 h 5256585"/>
              <a:gd name="connsiteX2" fmla="*/ 5292588 w 5296680"/>
              <a:gd name="connsiteY2" fmla="*/ 0 h 5256585"/>
              <a:gd name="connsiteX3" fmla="*/ 5296680 w 5296680"/>
              <a:gd name="connsiteY3" fmla="*/ 5256584 h 5256585"/>
              <a:gd name="connsiteX4" fmla="*/ 2783 w 5296680"/>
              <a:gd name="connsiteY4" fmla="*/ 5256585 h 525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6680" h="5256585">
                <a:moveTo>
                  <a:pt x="2783" y="5256585"/>
                </a:moveTo>
                <a:cubicBezTo>
                  <a:pt x="1855" y="3504390"/>
                  <a:pt x="928" y="1752195"/>
                  <a:pt x="0" y="0"/>
                </a:cubicBezTo>
                <a:lnTo>
                  <a:pt x="5292588" y="0"/>
                </a:lnTo>
                <a:lnTo>
                  <a:pt x="5296680" y="5256584"/>
                </a:lnTo>
                <a:lnTo>
                  <a:pt x="2783" y="5256585"/>
                </a:lnTo>
                <a:close/>
              </a:path>
            </a:pathLst>
          </a:custGeom>
          <a:solidFill>
            <a:srgbClr val="F7DECA">
              <a:alpha val="49000"/>
            </a:srgbClr>
          </a:solidFill>
          <a:ln w="22225"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Трапеция 1"/>
          <p:cNvSpPr/>
          <p:nvPr/>
        </p:nvSpPr>
        <p:spPr>
          <a:xfrm>
            <a:off x="5951538" y="0"/>
            <a:ext cx="6256337" cy="6858000"/>
          </a:xfrm>
          <a:custGeom>
            <a:avLst/>
            <a:gdLst>
              <a:gd name="connsiteX0" fmla="*/ 0 w 5920812"/>
              <a:gd name="connsiteY0" fmla="*/ 4503220 h 4503220"/>
              <a:gd name="connsiteX1" fmla="*/ 1125805 w 5920812"/>
              <a:gd name="connsiteY1" fmla="*/ 0 h 4503220"/>
              <a:gd name="connsiteX2" fmla="*/ 4795007 w 5920812"/>
              <a:gd name="connsiteY2" fmla="*/ 0 h 4503220"/>
              <a:gd name="connsiteX3" fmla="*/ 5920812 w 5920812"/>
              <a:gd name="connsiteY3" fmla="*/ 4503220 h 4503220"/>
              <a:gd name="connsiteX4" fmla="*/ 0 w 5920812"/>
              <a:gd name="connsiteY4" fmla="*/ 4503220 h 4503220"/>
              <a:gd name="connsiteX0" fmla="*/ 0 w 5920812"/>
              <a:gd name="connsiteY0" fmla="*/ 4503220 h 4503220"/>
              <a:gd name="connsiteX1" fmla="*/ 1125805 w 5920812"/>
              <a:gd name="connsiteY1" fmla="*/ 0 h 4503220"/>
              <a:gd name="connsiteX2" fmla="*/ 4777423 w 5920812"/>
              <a:gd name="connsiteY2" fmla="*/ 0 h 4503220"/>
              <a:gd name="connsiteX3" fmla="*/ 5920812 w 5920812"/>
              <a:gd name="connsiteY3" fmla="*/ 4503220 h 4503220"/>
              <a:gd name="connsiteX4" fmla="*/ 0 w 5920812"/>
              <a:gd name="connsiteY4" fmla="*/ 4503220 h 4503220"/>
              <a:gd name="connsiteX0" fmla="*/ 0 w 4777423"/>
              <a:gd name="connsiteY0" fmla="*/ 4503220 h 4503220"/>
              <a:gd name="connsiteX1" fmla="*/ 1125805 w 4777423"/>
              <a:gd name="connsiteY1" fmla="*/ 0 h 4503220"/>
              <a:gd name="connsiteX2" fmla="*/ 4777423 w 4777423"/>
              <a:gd name="connsiteY2" fmla="*/ 0 h 4503220"/>
              <a:gd name="connsiteX3" fmla="*/ 4751435 w 4777423"/>
              <a:gd name="connsiteY3" fmla="*/ 4494427 h 4503220"/>
              <a:gd name="connsiteX4" fmla="*/ 0 w 4777423"/>
              <a:gd name="connsiteY4" fmla="*/ 4503220 h 4503220"/>
              <a:gd name="connsiteX0" fmla="*/ 0 w 4804189"/>
              <a:gd name="connsiteY0" fmla="*/ 4503220 h 4503220"/>
              <a:gd name="connsiteX1" fmla="*/ 1125805 w 4804189"/>
              <a:gd name="connsiteY1" fmla="*/ 0 h 4503220"/>
              <a:gd name="connsiteX2" fmla="*/ 4777423 w 4804189"/>
              <a:gd name="connsiteY2" fmla="*/ 0 h 4503220"/>
              <a:gd name="connsiteX3" fmla="*/ 4804189 w 4804189"/>
              <a:gd name="connsiteY3" fmla="*/ 4485721 h 4503220"/>
              <a:gd name="connsiteX4" fmla="*/ 0 w 4804189"/>
              <a:gd name="connsiteY4" fmla="*/ 4503220 h 4503220"/>
              <a:gd name="connsiteX0" fmla="*/ 0 w 4793742"/>
              <a:gd name="connsiteY0" fmla="*/ 4503220 h 4503220"/>
              <a:gd name="connsiteX1" fmla="*/ 1125805 w 4793742"/>
              <a:gd name="connsiteY1" fmla="*/ 0 h 4503220"/>
              <a:gd name="connsiteX2" fmla="*/ 4777423 w 4793742"/>
              <a:gd name="connsiteY2" fmla="*/ 0 h 4503220"/>
              <a:gd name="connsiteX3" fmla="*/ 4793742 w 4793742"/>
              <a:gd name="connsiteY3" fmla="*/ 4479467 h 4503220"/>
              <a:gd name="connsiteX4" fmla="*/ 0 w 4793742"/>
              <a:gd name="connsiteY4" fmla="*/ 4503220 h 4503220"/>
              <a:gd name="connsiteX0" fmla="*/ 0 w 4798966"/>
              <a:gd name="connsiteY0" fmla="*/ 4503220 h 4504485"/>
              <a:gd name="connsiteX1" fmla="*/ 1125805 w 4798966"/>
              <a:gd name="connsiteY1" fmla="*/ 0 h 4504485"/>
              <a:gd name="connsiteX2" fmla="*/ 4777423 w 4798966"/>
              <a:gd name="connsiteY2" fmla="*/ 0 h 4504485"/>
              <a:gd name="connsiteX3" fmla="*/ 4798966 w 4798966"/>
              <a:gd name="connsiteY3" fmla="*/ 4504485 h 4504485"/>
              <a:gd name="connsiteX4" fmla="*/ 0 w 4798966"/>
              <a:gd name="connsiteY4" fmla="*/ 4503220 h 4504485"/>
              <a:gd name="connsiteX0" fmla="*/ 0 w 4798966"/>
              <a:gd name="connsiteY0" fmla="*/ 4503220 h 4504485"/>
              <a:gd name="connsiteX1" fmla="*/ 1125805 w 4798966"/>
              <a:gd name="connsiteY1" fmla="*/ 0 h 4504485"/>
              <a:gd name="connsiteX2" fmla="*/ 4793094 w 4798966"/>
              <a:gd name="connsiteY2" fmla="*/ 6254 h 4504485"/>
              <a:gd name="connsiteX3" fmla="*/ 4798966 w 4798966"/>
              <a:gd name="connsiteY3" fmla="*/ 4504485 h 4504485"/>
              <a:gd name="connsiteX4" fmla="*/ 0 w 4798966"/>
              <a:gd name="connsiteY4" fmla="*/ 4503220 h 4504485"/>
              <a:gd name="connsiteX0" fmla="*/ 0 w 4799966"/>
              <a:gd name="connsiteY0" fmla="*/ 4503220 h 4504485"/>
              <a:gd name="connsiteX1" fmla="*/ 1125805 w 4799966"/>
              <a:gd name="connsiteY1" fmla="*/ 0 h 4504485"/>
              <a:gd name="connsiteX2" fmla="*/ 4798318 w 4799966"/>
              <a:gd name="connsiteY2" fmla="*/ 12508 h 4504485"/>
              <a:gd name="connsiteX3" fmla="*/ 4798966 w 4799966"/>
              <a:gd name="connsiteY3" fmla="*/ 4504485 h 4504485"/>
              <a:gd name="connsiteX4" fmla="*/ 0 w 4799966"/>
              <a:gd name="connsiteY4" fmla="*/ 4503220 h 4504485"/>
              <a:gd name="connsiteX0" fmla="*/ 0 w 4804721"/>
              <a:gd name="connsiteY0" fmla="*/ 4503221 h 4504486"/>
              <a:gd name="connsiteX1" fmla="*/ 1125805 w 4804721"/>
              <a:gd name="connsiteY1" fmla="*/ 1 h 4504486"/>
              <a:gd name="connsiteX2" fmla="*/ 4803542 w 4804721"/>
              <a:gd name="connsiteY2" fmla="*/ 0 h 4504486"/>
              <a:gd name="connsiteX3" fmla="*/ 4798966 w 4804721"/>
              <a:gd name="connsiteY3" fmla="*/ 4504486 h 4504486"/>
              <a:gd name="connsiteX4" fmla="*/ 0 w 4804721"/>
              <a:gd name="connsiteY4" fmla="*/ 4503221 h 4504486"/>
              <a:gd name="connsiteX0" fmla="*/ 0 w 4945757"/>
              <a:gd name="connsiteY0" fmla="*/ 4503221 h 4504486"/>
              <a:gd name="connsiteX1" fmla="*/ 1266841 w 4945757"/>
              <a:gd name="connsiteY1" fmla="*/ 1 h 4504486"/>
              <a:gd name="connsiteX2" fmla="*/ 4944578 w 4945757"/>
              <a:gd name="connsiteY2" fmla="*/ 0 h 4504486"/>
              <a:gd name="connsiteX3" fmla="*/ 4940002 w 4945757"/>
              <a:gd name="connsiteY3" fmla="*/ 4504486 h 4504486"/>
              <a:gd name="connsiteX4" fmla="*/ 0 w 4945757"/>
              <a:gd name="connsiteY4" fmla="*/ 4503221 h 4504486"/>
              <a:gd name="connsiteX0" fmla="*/ 0 w 4961428"/>
              <a:gd name="connsiteY0" fmla="*/ 4503221 h 4504486"/>
              <a:gd name="connsiteX1" fmla="*/ 1282512 w 4961428"/>
              <a:gd name="connsiteY1" fmla="*/ 1 h 4504486"/>
              <a:gd name="connsiteX2" fmla="*/ 4960249 w 4961428"/>
              <a:gd name="connsiteY2" fmla="*/ 0 h 4504486"/>
              <a:gd name="connsiteX3" fmla="*/ 4955673 w 4961428"/>
              <a:gd name="connsiteY3" fmla="*/ 4504486 h 4504486"/>
              <a:gd name="connsiteX4" fmla="*/ 0 w 4961428"/>
              <a:gd name="connsiteY4" fmla="*/ 4503221 h 4504486"/>
              <a:gd name="connsiteX0" fmla="*/ 0 w 4961428"/>
              <a:gd name="connsiteY0" fmla="*/ 4503221 h 4504486"/>
              <a:gd name="connsiteX1" fmla="*/ 1491454 w 4961428"/>
              <a:gd name="connsiteY1" fmla="*/ 1 h 4504486"/>
              <a:gd name="connsiteX2" fmla="*/ 4960249 w 4961428"/>
              <a:gd name="connsiteY2" fmla="*/ 0 h 4504486"/>
              <a:gd name="connsiteX3" fmla="*/ 4955673 w 4961428"/>
              <a:gd name="connsiteY3" fmla="*/ 4504486 h 4504486"/>
              <a:gd name="connsiteX4" fmla="*/ 0 w 4961428"/>
              <a:gd name="connsiteY4" fmla="*/ 4503221 h 4504486"/>
              <a:gd name="connsiteX0" fmla="*/ 0 w 4961428"/>
              <a:gd name="connsiteY0" fmla="*/ 4509474 h 4510739"/>
              <a:gd name="connsiteX1" fmla="*/ 1402653 w 4961428"/>
              <a:gd name="connsiteY1" fmla="*/ 0 h 4510739"/>
              <a:gd name="connsiteX2" fmla="*/ 4960249 w 4961428"/>
              <a:gd name="connsiteY2" fmla="*/ 6253 h 4510739"/>
              <a:gd name="connsiteX3" fmla="*/ 4955673 w 4961428"/>
              <a:gd name="connsiteY3" fmla="*/ 4510739 h 4510739"/>
              <a:gd name="connsiteX4" fmla="*/ 0 w 4961428"/>
              <a:gd name="connsiteY4" fmla="*/ 4509474 h 451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1428" h="4510739">
                <a:moveTo>
                  <a:pt x="0" y="4509474"/>
                </a:moveTo>
                <a:lnTo>
                  <a:pt x="1402653" y="0"/>
                </a:lnTo>
                <a:lnTo>
                  <a:pt x="4960249" y="6253"/>
                </a:lnTo>
                <a:cubicBezTo>
                  <a:pt x="4965689" y="1499409"/>
                  <a:pt x="4950233" y="3017583"/>
                  <a:pt x="4955673" y="4510739"/>
                </a:cubicBezTo>
                <a:lnTo>
                  <a:pt x="0" y="4509474"/>
                </a:lnTo>
                <a:close/>
              </a:path>
            </a:pathLst>
          </a:custGeom>
          <a:solidFill>
            <a:srgbClr val="F9E9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40644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4"/>
          <p:cNvSpPr/>
          <p:nvPr/>
        </p:nvSpPr>
        <p:spPr bwMode="auto">
          <a:xfrm>
            <a:off x="717550" y="338138"/>
            <a:ext cx="7488238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ИСПОЛЬЗОВАНИЕ ЦИФРОВЫХ СЕРВИСОВ </a:t>
            </a:r>
            <a:br>
              <a:rPr lang="ru-RU" sz="20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ДЛЯ ПОЛУЧЕНИЯ СВЕДЕНИЙ О ДОХОДАХ</a:t>
            </a:r>
          </a:p>
        </p:txBody>
      </p:sp>
      <p:sp>
        <p:nvSpPr>
          <p:cNvPr id="240646" name="TextBox 18"/>
          <p:cNvSpPr txBox="1">
            <a:spLocks noChangeArrowheads="1"/>
          </p:cNvSpPr>
          <p:nvPr/>
        </p:nvSpPr>
        <p:spPr bwMode="auto">
          <a:xfrm>
            <a:off x="0" y="1557338"/>
            <a:ext cx="6840538" cy="584200"/>
          </a:xfrm>
          <a:prstGeom prst="rect">
            <a:avLst/>
          </a:prstGeom>
          <a:solidFill>
            <a:srgbClr val="F9E9DB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404040"/>
                </a:solidFill>
                <a:latin typeface="Sitka Banner" pitchFamily="2" charset="0"/>
              </a:rPr>
              <a:t>КАК ПОЛУЧИТЬ БЫСТРО И ДОСТУПНО ИНФОРМАЦИЮ О СВОИХ ДОХОДАХ И ДОХОДАХ ЧЛЕНОВ СЕМЬИ  </a:t>
            </a:r>
          </a:p>
        </p:txBody>
      </p:sp>
      <p:pic>
        <p:nvPicPr>
          <p:cNvPr id="240647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376488"/>
            <a:ext cx="328612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8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2547938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9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2767013"/>
            <a:ext cx="4583112" cy="1743075"/>
          </a:xfrm>
          <a:prstGeom prst="rect">
            <a:avLst/>
          </a:prstGeom>
          <a:noFill/>
          <a:ln w="31750">
            <a:solidFill>
              <a:srgbClr val="F9E4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0" name="Рисунок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319722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1" name="Рисунок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3910013"/>
            <a:ext cx="22891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2" name="Рисунок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527550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3" name="Рисунок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4745038"/>
            <a:ext cx="3148012" cy="1770062"/>
          </a:xfrm>
          <a:prstGeom prst="rect">
            <a:avLst/>
          </a:prstGeom>
          <a:noFill/>
          <a:ln w="31750">
            <a:solidFill>
              <a:srgbClr val="F9E4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4" name="Рисунок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5157788"/>
            <a:ext cx="97948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730625" y="1989138"/>
            <a:ext cx="1635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9840913" y="895350"/>
            <a:ext cx="863600" cy="792163"/>
          </a:xfrm>
          <a:prstGeom prst="ellipse">
            <a:avLst/>
          </a:prstGeom>
          <a:solidFill>
            <a:srgbClr val="F9E9DB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000000">
                    <a:lumMod val="65000"/>
                    <a:lumOff val="35000"/>
                  </a:srgbClr>
                </a:solidFill>
                <a:latin typeface="Sitka Banner" panose="02000505000000020004" pitchFamily="2" charset="0"/>
              </a:rPr>
              <a:t>1</a:t>
            </a:r>
          </a:p>
        </p:txBody>
      </p:sp>
      <p:pic>
        <p:nvPicPr>
          <p:cNvPr id="17" name="Picture 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лелограмм 15"/>
          <p:cNvSpPr/>
          <p:nvPr/>
        </p:nvSpPr>
        <p:spPr>
          <a:xfrm>
            <a:off x="2039938" y="282575"/>
            <a:ext cx="8232775" cy="855663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14750"/>
            <a:ext cx="12192000" cy="10795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0771" name="Rectangle 11"/>
          <p:cNvSpPr>
            <a:spLocks noChangeArrowheads="1"/>
          </p:cNvSpPr>
          <p:nvPr/>
        </p:nvSpPr>
        <p:spPr bwMode="auto">
          <a:xfrm>
            <a:off x="1270000" y="2565400"/>
            <a:ext cx="9747250" cy="2892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4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dirty="0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2022, 2023, 2024                    2025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        расчетный период                 год сделки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dirty="0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35300" y="3697288"/>
            <a:ext cx="3816350" cy="792162"/>
          </a:xfrm>
          <a:prstGeom prst="rightArrow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7032625" y="3697288"/>
            <a:ext cx="2608263" cy="79216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488" y="2009775"/>
            <a:ext cx="2873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dirty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!</a:t>
            </a:r>
            <a:endParaRPr lang="ru-RU" sz="8000" dirty="0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3506788" y="214313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FCFCFC"/>
                </a:solidFill>
                <a:latin typeface="Sitka Banner" panose="02000505000000020004" pitchFamily="2" charset="0"/>
              </a:rPr>
              <a:t>РАЗДЕЛ 2 «СВЕДЕНИЯ О РАСХОДАХ»                                            (ОСОБЕННОСТИ ЗАПОЛНЕНИЯ)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15899" y="1857750"/>
            <a:ext cx="8623300" cy="1569660"/>
          </a:xfrm>
          <a:prstGeom prst="rect">
            <a:avLst/>
          </a:prstGeom>
          <a:solidFill>
            <a:srgbClr val="FCF1E8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РАЗДЕЛ 2 СПРАВКИ О ДОХОДАХ ЗАПОЛНЯЕТСЯ, ЕСЛИ СУММА СДЕЛКИ ПРЕВЫШАЕТ ДОХОД СЛУЖАЩЕГО </a:t>
            </a:r>
            <a:endParaRPr lang="ru-RU" altLang="ru-RU" sz="2400" b="1" dirty="0" smtClean="0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</a:endParaRP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ЕГО СУПРУГИ (СУПРУГА) ЗА ТРИ ГОДА, ПРЕДШЕСТВУЮЩИХ ГОДУ </a:t>
            </a:r>
            <a:r>
              <a:rPr lang="ru-RU" altLang="ru-RU" sz="24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СОВЕРШЕНИЯ </a:t>
            </a:r>
            <a:r>
              <a:rPr lang="ru-RU" alt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Sitka Banner" panose="02000505000000020004" pitchFamily="2" charset="0"/>
              </a:rPr>
              <a:t>СДЕЛКИ</a:t>
            </a:r>
          </a:p>
        </p:txBody>
      </p:sp>
      <p:pic>
        <p:nvPicPr>
          <p:cNvPr id="25908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788" y="1557338"/>
            <a:ext cx="6119812" cy="4824412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1800" name="Прямоугольник 7"/>
          <p:cNvSpPr>
            <a:spLocks noChangeArrowheads="1"/>
          </p:cNvSpPr>
          <p:nvPr/>
        </p:nvSpPr>
        <p:spPr bwMode="auto">
          <a:xfrm>
            <a:off x="7550473" y="2204538"/>
            <a:ext cx="3881438" cy="2160000"/>
          </a:xfrm>
          <a:prstGeom prst="rect">
            <a:avLst/>
          </a:prstGeom>
          <a:solidFill>
            <a:srgbClr val="FCF1E8"/>
          </a:solidFill>
          <a:ln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Сведения о расходах </a:t>
            </a:r>
            <a:r>
              <a:rPr lang="ru-RU" altLang="ru-RU" sz="17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заполняются</a:t>
            </a:r>
            <a:r>
              <a:rPr lang="ru-RU" altLang="ru-RU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только в случае, если сумма сделки (сделок) </a:t>
            </a:r>
            <a:r>
              <a:rPr lang="ru-RU" altLang="ru-RU" sz="17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превышает</a:t>
            </a:r>
            <a:r>
              <a:rPr lang="ru-RU" altLang="ru-RU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 общий доход лица и его супруги (супруга) </a:t>
            </a:r>
            <a:r>
              <a:rPr lang="ru-RU" altLang="ru-RU" sz="1700" b="1" dirty="0">
                <a:solidFill>
                  <a:srgbClr val="FF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за три последних года, предшествующих отчетному периоду!</a:t>
            </a:r>
            <a:endParaRPr lang="ru-RU" altLang="ru-RU" sz="1700" b="1" u="sng" dirty="0">
              <a:solidFill>
                <a:srgbClr val="FF0000"/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61802" name="Прямоугольник 7"/>
          <p:cNvSpPr>
            <a:spLocks noChangeArrowheads="1"/>
          </p:cNvSpPr>
          <p:nvPr/>
        </p:nvSpPr>
        <p:spPr bwMode="auto">
          <a:xfrm>
            <a:off x="7543800" y="4725144"/>
            <a:ext cx="3881438" cy="1440000"/>
          </a:xfrm>
          <a:prstGeom prst="rect">
            <a:avLst/>
          </a:prstGeom>
          <a:solidFill>
            <a:srgbClr val="FCF1E8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None/>
              <a:defRPr/>
            </a:pPr>
            <a:r>
              <a:rPr lang="ru-RU" altLang="ru-RU" sz="1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Заполнение данного раздела при отсутствии указанных в Методических рекомендациях оснований </a:t>
            </a:r>
            <a:r>
              <a:rPr lang="ru-RU" altLang="ru-RU" sz="17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не является нарушением!</a:t>
            </a:r>
            <a:endParaRPr lang="ru-RU" altLang="ru-RU" sz="1700" b="1" u="sng" dirty="0">
              <a:solidFill>
                <a:srgbClr val="000000">
                  <a:lumMod val="75000"/>
                  <a:lumOff val="25000"/>
                </a:srgbClr>
              </a:solidFill>
              <a:latin typeface="Sitka Banner" panose="02000505000000020004" pitchFamily="2" charset="0"/>
              <a:hlinkClick r:id="rId4"/>
            </a:endParaRPr>
          </a:p>
        </p:txBody>
      </p:sp>
      <p:pic>
        <p:nvPicPr>
          <p:cNvPr id="260101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627188"/>
            <a:ext cx="5862638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08150" y="3284538"/>
            <a:ext cx="4892675" cy="1936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18" name="Стрелка: вправо 17"/>
          <p:cNvSpPr/>
          <p:nvPr/>
        </p:nvSpPr>
        <p:spPr>
          <a:xfrm rot="10800000">
            <a:off x="6743700" y="3971925"/>
            <a:ext cx="720725" cy="117475"/>
          </a:xfrm>
          <a:prstGeom prst="rightArrow">
            <a:avLst>
              <a:gd name="adj1" fmla="val 50001"/>
              <a:gd name="adj2" fmla="val 50000"/>
            </a:avLst>
          </a:prstGeom>
          <a:solidFill>
            <a:schemeClr val="accent4">
              <a:lumMod val="65000"/>
              <a:lumOff val="35000"/>
            </a:schemeClr>
          </a:solidFill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5519738" y="266700"/>
            <a:ext cx="7488237" cy="92233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CFCFC"/>
                </a:solidFill>
                <a:latin typeface="Sitka Banner" panose="02000505000000020004" pitchFamily="2" charset="0"/>
              </a:rPr>
              <a:t>РАЗДЕЛ 2 «СВЕДЕНИЯ О РАСХОДАХ»                                            (ОСОБЕННОСТИ ЗАПОЛНЕНИЯ)</a:t>
            </a:r>
          </a:p>
        </p:txBody>
      </p:sp>
      <p:pic>
        <p:nvPicPr>
          <p:cNvPr id="260105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араллелограмм 12"/>
          <p:cNvSpPr/>
          <p:nvPr/>
        </p:nvSpPr>
        <p:spPr>
          <a:xfrm>
            <a:off x="2039938" y="282575"/>
            <a:ext cx="8232775" cy="855663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3506788" y="214313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FCFCFC"/>
                </a:solidFill>
                <a:latin typeface="Sitka Banner" panose="02000505000000020004" pitchFamily="2" charset="0"/>
              </a:rPr>
              <a:t>РАЗДЕЛ 2 «СВЕДЕНИЯ О РАСХОДАХ»                                            (ОСОБЕННОСТИ ЗАПОЛНЕНИЯ)</a:t>
            </a:r>
          </a:p>
        </p:txBody>
      </p:sp>
      <p:pic>
        <p:nvPicPr>
          <p:cNvPr id="15" name="Picture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64500" y="2736850"/>
            <a:ext cx="215900" cy="8636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16500" y="3375025"/>
            <a:ext cx="6480175" cy="846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5108" name="Прямоугольник 5"/>
          <p:cNvSpPr>
            <a:spLocks noChangeArrowheads="1"/>
          </p:cNvSpPr>
          <p:nvPr/>
        </p:nvSpPr>
        <p:spPr bwMode="auto">
          <a:xfrm>
            <a:off x="4295775" y="1441450"/>
            <a:ext cx="7472363" cy="1477328"/>
          </a:xfrm>
          <a:prstGeom prst="rect">
            <a:avLst/>
          </a:prstGeom>
          <a:solidFill>
            <a:schemeClr val="accent5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404040"/>
                </a:solidFill>
                <a:latin typeface="Sitka Banner" panose="02000505000000020004" pitchFamily="2" charset="0"/>
              </a:rPr>
              <a:t>В случае приобретения служащим (работником) и его супругой (супругом) соответствующего объекта имущества в долевую собственность (не определен единственный покупатель в договоре) </a:t>
            </a:r>
            <a:r>
              <a:rPr lang="ru-RU" altLang="ru-RU" sz="1800" b="1" dirty="0">
                <a:solidFill>
                  <a:srgbClr val="404040"/>
                </a:solidFill>
                <a:latin typeface="Sitka Banner" panose="02000505000000020004" pitchFamily="2" charset="0"/>
              </a:rPr>
              <a:t>раздел 2 справки о доходах заполняется в справках обоих лиц (аналогично в отношении несовершеннолетних детей)</a:t>
            </a:r>
          </a:p>
        </p:txBody>
      </p:sp>
      <p:sp>
        <p:nvSpPr>
          <p:cNvPr id="13" name="Прямоугольник 13"/>
          <p:cNvSpPr>
            <a:spLocks noChangeArrowheads="1"/>
          </p:cNvSpPr>
          <p:nvPr/>
        </p:nvSpPr>
        <p:spPr bwMode="auto">
          <a:xfrm>
            <a:off x="1127125" y="2049463"/>
            <a:ext cx="2595563" cy="769937"/>
          </a:xfrm>
          <a:prstGeom prst="rect">
            <a:avLst/>
          </a:prstGeom>
          <a:solidFill>
            <a:schemeClr val="accent1">
              <a:lumMod val="2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chemeClr val="bg1"/>
                </a:solidFill>
                <a:latin typeface="Sitka Banner" panose="02000505000000020004" pitchFamily="2" charset="0"/>
              </a:rPr>
              <a:t>ВАЖНО!</a:t>
            </a:r>
          </a:p>
        </p:txBody>
      </p:sp>
      <p:pic>
        <p:nvPicPr>
          <p:cNvPr id="26215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168650"/>
            <a:ext cx="2754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1" name="Прямоугольник 1"/>
          <p:cNvSpPr>
            <a:spLocks noChangeArrowheads="1"/>
          </p:cNvSpPr>
          <p:nvPr/>
        </p:nvSpPr>
        <p:spPr bwMode="auto">
          <a:xfrm>
            <a:off x="5232400" y="3495675"/>
            <a:ext cx="6096000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При этом в графе «Сумма сделки» необходимо указывать полную стоимость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6499" y="4797152"/>
            <a:ext cx="6480175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В случае если расходы по сделке выражены </a:t>
            </a:r>
            <a:endParaRPr lang="ru-RU" altLang="ru-RU" b="1" dirty="0" smtClean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иностранной валюте, то осуществляется перевод </a:t>
            </a:r>
            <a:endParaRPr lang="ru-RU" altLang="ru-RU" b="1" dirty="0" smtClean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рубли по курсу, установленному Банком России, </a:t>
            </a:r>
            <a:endParaRPr lang="ru-RU" altLang="ru-RU" b="1" dirty="0" smtClean="0">
              <a:solidFill>
                <a:schemeClr val="bg1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Sitka Banner" panose="02000505000000020004" pitchFamily="2" charset="0"/>
              </a:rPr>
              <a:t>на </a:t>
            </a:r>
            <a:r>
              <a:rPr lang="ru-RU" alt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дату совершения сделки</a:t>
            </a:r>
          </a:p>
        </p:txBody>
      </p:sp>
      <p:sp>
        <p:nvSpPr>
          <p:cNvPr id="19" name="Параллелограмм 18"/>
          <p:cNvSpPr/>
          <p:nvPr/>
        </p:nvSpPr>
        <p:spPr>
          <a:xfrm>
            <a:off x="2039938" y="282575"/>
            <a:ext cx="8232775" cy="855663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3506788" y="214313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rgbClr val="FCFCFC"/>
                </a:solidFill>
                <a:latin typeface="Sitka Banner" panose="02000505000000020004" pitchFamily="2" charset="0"/>
              </a:rPr>
              <a:t>РАЗДЕЛ 2 «СВЕДЕНИЯ О РАСХОДАХ»                                            (ОСОБЕННОСТИ ЗАПОЛНЕНИЯ)</a:t>
            </a:r>
          </a:p>
        </p:txBody>
      </p:sp>
      <p:pic>
        <p:nvPicPr>
          <p:cNvPr id="12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225" y="115888"/>
            <a:ext cx="9505950" cy="6586537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Стрелка: вправо 17"/>
          <p:cNvSpPr/>
          <p:nvPr/>
        </p:nvSpPr>
        <p:spPr>
          <a:xfrm rot="10800000">
            <a:off x="6743700" y="3971925"/>
            <a:ext cx="720725" cy="117475"/>
          </a:xfrm>
          <a:prstGeom prst="rightArrow">
            <a:avLst>
              <a:gd name="adj1" fmla="val 50001"/>
              <a:gd name="adj2" fmla="val 50000"/>
            </a:avLst>
          </a:prstGeom>
          <a:solidFill>
            <a:schemeClr val="accent4">
              <a:lumMod val="65000"/>
              <a:lumOff val="35000"/>
            </a:schemeClr>
          </a:solidFill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pic>
        <p:nvPicPr>
          <p:cNvPr id="15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6675" y="184150"/>
            <a:ext cx="8786813" cy="6294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263525" y="2468563"/>
            <a:ext cx="4113213" cy="5842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Сумму сделки необходимо расписать </a:t>
            </a:r>
            <a:b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по источникам ее совершения!</a:t>
            </a:r>
          </a:p>
        </p:txBody>
      </p:sp>
      <p:sp>
        <p:nvSpPr>
          <p:cNvPr id="24" name="Стрелка: вправо 17"/>
          <p:cNvSpPr/>
          <p:nvPr/>
        </p:nvSpPr>
        <p:spPr>
          <a:xfrm rot="20440801">
            <a:off x="4160838" y="4541838"/>
            <a:ext cx="3298825" cy="522287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Прямоугольник 18"/>
          <p:cNvSpPr>
            <a:spLocks noChangeArrowheads="1"/>
          </p:cNvSpPr>
          <p:nvPr/>
        </p:nvSpPr>
        <p:spPr bwMode="auto">
          <a:xfrm>
            <a:off x="263525" y="3251200"/>
            <a:ext cx="4113213" cy="3048000"/>
          </a:xfrm>
          <a:prstGeom prst="rect">
            <a:avLst/>
          </a:prstGeom>
          <a:solidFill>
            <a:srgbClr val="4597A0"/>
          </a:solidFill>
          <a:ln w="28575">
            <a:solidFill>
              <a:schemeClr val="accent1">
                <a:lumMod val="2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Sitka Banner" panose="02000505000000020004" pitchFamily="2" charset="0"/>
              </a:rPr>
              <a:t>В графе «Основания приобретения имущества» </a:t>
            </a:r>
            <a: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указываются регистрационный номер и дата записи </a:t>
            </a:r>
            <a:r>
              <a:rPr lang="ru-RU" altLang="ru-RU" sz="1600" b="1" dirty="0">
                <a:solidFill>
                  <a:schemeClr val="bg1"/>
                </a:solidFill>
                <a:latin typeface="Sitka Banner" panose="02000505000000020004" pitchFamily="2" charset="0"/>
              </a:rPr>
              <a:t>в Едином государственном реестре недвижимости </a:t>
            </a:r>
            <a: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(ЕГРН)</a:t>
            </a:r>
            <a:r>
              <a:rPr lang="ru-RU" altLang="ru-RU" sz="1600" b="1" dirty="0">
                <a:solidFill>
                  <a:schemeClr val="bg1"/>
                </a:solidFill>
                <a:latin typeface="Sitka Banner" panose="02000505000000020004" pitchFamily="2" charset="0"/>
              </a:rPr>
              <a:t>. Также указываются наименование и реквизиты документа, являющегося основанием для приобретения права собственности на недвижимое имущество </a:t>
            </a:r>
            <a: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(договор купли-продажи, договор мены, решение суда и др.)</a:t>
            </a:r>
            <a:r>
              <a:rPr lang="ru-RU" altLang="ru-RU" sz="1600" b="1" dirty="0">
                <a:solidFill>
                  <a:schemeClr val="bg1"/>
                </a:solidFill>
                <a:latin typeface="Sitka Banner" panose="02000505000000020004" pitchFamily="2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Копия документа прилагается </a:t>
            </a:r>
            <a:b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altLang="ru-RU" sz="1600" b="1" u="sng" dirty="0">
                <a:solidFill>
                  <a:schemeClr val="bg1"/>
                </a:solidFill>
                <a:latin typeface="Sitka Banner" panose="02000505000000020004" pitchFamily="2" charset="0"/>
              </a:rPr>
              <a:t>к справке.</a:t>
            </a:r>
          </a:p>
        </p:txBody>
      </p:sp>
      <p:sp>
        <p:nvSpPr>
          <p:cNvPr id="25" name="Стрелка: вправо 17"/>
          <p:cNvSpPr/>
          <p:nvPr/>
        </p:nvSpPr>
        <p:spPr>
          <a:xfrm rot="8325053">
            <a:off x="7318375" y="2693988"/>
            <a:ext cx="1131888" cy="3810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" name="Стрелка: вправо 17"/>
          <p:cNvSpPr/>
          <p:nvPr/>
        </p:nvSpPr>
        <p:spPr>
          <a:xfrm rot="13405854">
            <a:off x="6972300" y="1595438"/>
            <a:ext cx="1420813" cy="3810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Прямоугольник 7"/>
          <p:cNvSpPr>
            <a:spLocks noChangeArrowheads="1"/>
          </p:cNvSpPr>
          <p:nvPr/>
        </p:nvSpPr>
        <p:spPr bwMode="auto">
          <a:xfrm>
            <a:off x="8089900" y="1503363"/>
            <a:ext cx="4067175" cy="16621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700" b="1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Источниками получения средств, за счет которых приобретено имущество, является </a:t>
            </a:r>
            <a:r>
              <a:rPr lang="ru-RU" altLang="ru-RU" sz="1700" b="1" u="sng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весь объем законных доходов</a:t>
            </a:r>
            <a:r>
              <a:rPr lang="ru-RU" altLang="ru-RU" sz="1700" b="1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, которые использованы для осуществления расходов по сделке (сделкам)</a:t>
            </a:r>
            <a:endParaRPr lang="ru-RU" altLang="ru-RU" sz="1700" b="1" u="sng" dirty="0">
              <a:solidFill>
                <a:schemeClr val="bg1"/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7238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68463" y="2170113"/>
            <a:ext cx="9144000" cy="1089025"/>
          </a:xfrm>
          <a:prstGeom prst="rect">
            <a:avLst/>
          </a:prstGeom>
          <a:solidFill>
            <a:srgbClr val="E2F4F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00206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3.1 «Недвижимое имущество»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455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2279650" y="198438"/>
            <a:ext cx="8532813" cy="1249362"/>
          </a:xfrm>
          <a:prstGeom prst="parallelogram">
            <a:avLst/>
          </a:prstGeom>
          <a:solidFill>
            <a:srgbClr val="002060"/>
          </a:solidFill>
          <a:ln>
            <a:solidFill>
              <a:schemeClr val="accent4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9" name="Стрелка: вправо 13"/>
          <p:cNvSpPr/>
          <p:nvPr/>
        </p:nvSpPr>
        <p:spPr>
          <a:xfrm>
            <a:off x="8759825" y="5876925"/>
            <a:ext cx="2813050" cy="735013"/>
          </a:xfrm>
          <a:prstGeom prst="rightArrow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accent4">
                    <a:lumMod val="85000"/>
                    <a:lumOff val="15000"/>
                  </a:schemeClr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accent4">
                  <a:lumMod val="85000"/>
                  <a:lumOff val="1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550" y="1195387"/>
            <a:ext cx="7561263" cy="2232000"/>
          </a:xfrm>
          <a:prstGeom prst="rect">
            <a:avLst/>
          </a:prstGeom>
          <a:solidFill>
            <a:srgbClr val="F8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483" name="Прямоугольник 1"/>
          <p:cNvSpPr>
            <a:spLocks noChangeArrowheads="1"/>
          </p:cNvSpPr>
          <p:nvPr/>
        </p:nvSpPr>
        <p:spPr bwMode="auto">
          <a:xfrm>
            <a:off x="3810000" y="23241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484" name="Прямоугольник 4"/>
          <p:cNvSpPr>
            <a:spLocks noChangeArrowheads="1"/>
          </p:cNvSpPr>
          <p:nvPr/>
        </p:nvSpPr>
        <p:spPr bwMode="auto">
          <a:xfrm>
            <a:off x="2640013" y="1390650"/>
            <a:ext cx="7254875" cy="1872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При заполнении данного подраздела </a:t>
            </a: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указываются все объекты недвижимости, принадлежащие 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служащему, его супруге (супругу) и (или) несовершеннолетним детям </a:t>
            </a:r>
            <a:r>
              <a:rPr lang="ru-RU" altLang="ru-RU" sz="2000" b="1" u="sng" dirty="0">
                <a:solidFill>
                  <a:srgbClr val="000066"/>
                </a:solidFill>
                <a:latin typeface="Sitka Banner" pitchFamily="2" charset="0"/>
              </a:rPr>
              <a:t>на праве собственности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, независимо от того, когда они были приобретены, </a:t>
            </a:r>
            <a:b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в каком субъекте РФ или в каком государстве зарегистрированы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855913" y="139700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15" name="Скругленный прямоугольник 4"/>
          <p:cNvSpPr/>
          <p:nvPr/>
        </p:nvSpPr>
        <p:spPr bwMode="auto">
          <a:xfrm>
            <a:off x="4675188" y="11113"/>
            <a:ext cx="7488237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3.1. «НЕДВИЖИМОЕ ИМУЩЕСТВО»                                            (ОСОБЕННОСТИ ЗАПОЛНЕНИЯ)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95550" y="4365625"/>
            <a:ext cx="7561263" cy="2298700"/>
          </a:xfrm>
          <a:prstGeom prst="rect">
            <a:avLst/>
          </a:prstGeom>
          <a:solidFill>
            <a:srgbClr val="F8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488" name="Прямоугольник 6"/>
          <p:cNvSpPr>
            <a:spLocks noChangeArrowheads="1"/>
          </p:cNvSpPr>
          <p:nvPr/>
        </p:nvSpPr>
        <p:spPr bwMode="auto">
          <a:xfrm>
            <a:off x="2644775" y="4545013"/>
            <a:ext cx="7281863" cy="193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Указанию также подлежит недвижимое имущество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, полученное в порядке </a:t>
            </a: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наследования (выдано свидетельство о праве на наследство)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 </a:t>
            </a:r>
            <a: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  <a:t>или по решению суда (вступило в законную силу), право собственности на которое не зарегистрировано в установленном порядке </a:t>
            </a:r>
            <a:br>
              <a:rPr lang="ru-RU" altLang="ru-RU" sz="2000" b="1" dirty="0">
                <a:solidFill>
                  <a:srgbClr val="000066"/>
                </a:solidFill>
                <a:latin typeface="Sitka Banner" pitchFamily="2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(не осуществлена регистрация в </a:t>
            </a:r>
            <a:r>
              <a:rPr lang="ru-RU" altLang="ru-RU" sz="2000" dirty="0" err="1">
                <a:solidFill>
                  <a:srgbClr val="000066"/>
                </a:solidFill>
                <a:latin typeface="Sitka Banner" pitchFamily="2" charset="0"/>
              </a:rPr>
              <a:t>Росреестре</a:t>
            </a:r>
            <a:r>
              <a:rPr lang="ru-RU" altLang="ru-RU" sz="2000" dirty="0">
                <a:solidFill>
                  <a:srgbClr val="000066"/>
                </a:solidFill>
                <a:latin typeface="Sitka Banner" pitchFamily="2" charset="0"/>
              </a:rPr>
              <a:t>)</a:t>
            </a:r>
          </a:p>
        </p:txBody>
      </p:sp>
      <p:sp>
        <p:nvSpPr>
          <p:cNvPr id="3" name="Двойная стрелка вверх/вниз 2"/>
          <p:cNvSpPr/>
          <p:nvPr/>
        </p:nvSpPr>
        <p:spPr>
          <a:xfrm>
            <a:off x="5997574" y="3442342"/>
            <a:ext cx="576263" cy="863600"/>
          </a:xfrm>
          <a:prstGeom prst="upDownArrow">
            <a:avLst/>
          </a:prstGeom>
          <a:solidFill>
            <a:srgbClr val="0000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4150" y="2697163"/>
            <a:ext cx="8183563" cy="1797050"/>
          </a:xfrm>
          <a:prstGeom prst="rect">
            <a:avLst/>
          </a:prstGeom>
          <a:solidFill>
            <a:srgbClr val="F8E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853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78532" name="Прямоугольник 5"/>
          <p:cNvSpPr>
            <a:spLocks noChangeArrowheads="1"/>
          </p:cNvSpPr>
          <p:nvPr/>
        </p:nvSpPr>
        <p:spPr bwMode="auto">
          <a:xfrm>
            <a:off x="5532438" y="2822575"/>
            <a:ext cx="63928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66"/>
                </a:solidFill>
                <a:latin typeface="Sitka Banner" pitchFamily="2" charset="0"/>
              </a:rPr>
              <a:t>В разделе 3.1 справки о доходах подлежат отражению объекты недвижимого имущества, принадлежащие на праве собственности гражданину, </a:t>
            </a:r>
            <a:r>
              <a:rPr lang="ru-RU" altLang="ru-RU" sz="2000" b="1" u="sng">
                <a:solidFill>
                  <a:srgbClr val="000066"/>
                </a:solidFill>
                <a:latin typeface="Sitka Banner" pitchFamily="2" charset="0"/>
              </a:rPr>
              <a:t>зарегистрированному в качестве индивидуального предпринимателя</a:t>
            </a:r>
          </a:p>
        </p:txBody>
      </p:sp>
      <p:pic>
        <p:nvPicPr>
          <p:cNvPr id="251909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112" y="2356940"/>
            <a:ext cx="4454525" cy="250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араллелограмм 13"/>
          <p:cNvSpPr/>
          <p:nvPr/>
        </p:nvSpPr>
        <p:spPr>
          <a:xfrm>
            <a:off x="2063750" y="401638"/>
            <a:ext cx="8543925" cy="82800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2790825" y="476672"/>
            <a:ext cx="7488238" cy="717128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3.1. «НЕДВИЖИМОЕ ИМУЩЕСТВО»                                            (ОСОБЕННОСТИ ЗАПОЛНЕНИЯ)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7950" y="1546225"/>
            <a:ext cx="8280400" cy="708025"/>
          </a:xfrm>
          <a:prstGeom prst="rect">
            <a:avLst/>
          </a:prstGeom>
          <a:solidFill>
            <a:schemeClr val="bg1">
              <a:lumMod val="95000"/>
            </a:schemeClr>
          </a:solidFill>
          <a:ln w="41275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СПРАВКИ О ДОХОДАХ ЗАПОЛНЯЮТСЯ ТОЛЬКО С ИСПОЛЬЗОВАНИЕМ СПО «СПРАВКИ БК» </a:t>
            </a:r>
          </a:p>
        </p:txBody>
      </p:sp>
      <p:pic>
        <p:nvPicPr>
          <p:cNvPr id="78853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3" y="1636713"/>
            <a:ext cx="1728787" cy="1620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8854" name="Прямоугольник 15"/>
          <p:cNvSpPr>
            <a:spLocks noChangeArrowheads="1"/>
          </p:cNvSpPr>
          <p:nvPr/>
        </p:nvSpPr>
        <p:spPr bwMode="auto">
          <a:xfrm>
            <a:off x="2640013" y="2247900"/>
            <a:ext cx="8280400" cy="10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СПО «Справки БК» — это программа, основное предназначение которой – упростить процесс оформления электронных деклараций и оптимизировать документооборот</a:t>
            </a:r>
            <a:endParaRPr lang="ru-RU" altLang="ru-RU" sz="1800" b="1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0600" y="3841750"/>
            <a:ext cx="6119813" cy="2032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Официальный сайт Президента РФ по ссылке: </a:t>
            </a:r>
            <a:r>
              <a:rPr lang="ru-RU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http://www.kremlin.ru/structure/additional/12; </a:t>
            </a:r>
          </a:p>
          <a:p>
            <a:pPr>
              <a:defRPr/>
            </a:pPr>
            <a:endParaRPr lang="ru-RU" dirty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</a:endParaRP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Официальный сайт «Единая информационная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система управления кадровым составом государственной гражданской службы РФ» 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по ссылке: </a:t>
            </a:r>
            <a:r>
              <a:rPr lang="ru-RU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https://gossluzhba.gov.ru/page/index/spravki_bk.</a:t>
            </a:r>
          </a:p>
        </p:txBody>
      </p:sp>
      <p:pic>
        <p:nvPicPr>
          <p:cNvPr id="78856" name="Рисунок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3" y="3621088"/>
            <a:ext cx="4152900" cy="247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араллелограмм 15"/>
          <p:cNvSpPr/>
          <p:nvPr/>
        </p:nvSpPr>
        <p:spPr>
          <a:xfrm>
            <a:off x="2063750" y="300038"/>
            <a:ext cx="9672638" cy="973137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2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Специальное программное обеспечение «Справки БК» (СПО «Справки БК») </a:t>
            </a:r>
          </a:p>
        </p:txBody>
      </p:sp>
      <p:pic>
        <p:nvPicPr>
          <p:cNvPr id="9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>
            <a:off x="3719513" y="238125"/>
            <a:ext cx="6769100" cy="119380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279555" name="Прямоугольник 5"/>
          <p:cNvSpPr>
            <a:spLocks noChangeArrowheads="1"/>
          </p:cNvSpPr>
          <p:nvPr/>
        </p:nvSpPr>
        <p:spPr bwMode="auto">
          <a:xfrm>
            <a:off x="4079875" y="361950"/>
            <a:ext cx="6048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Sitka Banner" pitchFamily="2" charset="0"/>
              </a:rPr>
              <a:t>КАК ПОЛУЧИТЬ БЫСТРО И ДОСТУПНО ИНФОРМАЦИЮ О СВОЕМ ИМУЩЕСТВЕ И ИМУЩЕСТВЕ ЧЛЕНОВ СЕМЬИ?</a:t>
            </a:r>
          </a:p>
        </p:txBody>
      </p:sp>
      <p:sp>
        <p:nvSpPr>
          <p:cNvPr id="279556" name="TextBox 18"/>
          <p:cNvSpPr txBox="1">
            <a:spLocks noChangeArrowheads="1"/>
          </p:cNvSpPr>
          <p:nvPr/>
        </p:nvSpPr>
        <p:spPr bwMode="auto">
          <a:xfrm>
            <a:off x="8990013" y="4365625"/>
            <a:ext cx="2881312" cy="522288"/>
          </a:xfrm>
          <a:prstGeom prst="rect">
            <a:avLst/>
          </a:prstGeom>
          <a:solidFill>
            <a:srgbClr val="FCF1E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404040"/>
                </a:solidFill>
                <a:latin typeface="Sitka Banner" pitchFamily="2" charset="0"/>
              </a:rPr>
              <a:t>РЕКОМЕДАЦИИ</a:t>
            </a:r>
          </a:p>
        </p:txBody>
      </p:sp>
      <p:pic>
        <p:nvPicPr>
          <p:cNvPr id="27955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 rotWithShape="1">
          <a:blip r:embed="rId5"/>
          <a:srcRect r="19893"/>
          <a:stretch/>
        </p:blipFill>
        <p:spPr bwMode="auto">
          <a:xfrm>
            <a:off x="-22225" y="1700213"/>
            <a:ext cx="8993188" cy="4979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80550" y="2390775"/>
            <a:ext cx="180022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9"/>
          <p:cNvPicPr>
            <a:picLocks noChangeAspect="1" noChangeArrowheads="1"/>
          </p:cNvPicPr>
          <p:nvPr/>
        </p:nvPicPr>
        <p:blipFill rotWithShape="1">
          <a:blip r:embed="rId7"/>
          <a:srcRect b="25906"/>
          <a:stretch/>
        </p:blipFill>
        <p:spPr bwMode="auto">
          <a:xfrm>
            <a:off x="5684838" y="4195763"/>
            <a:ext cx="3286125" cy="105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281603" name="Прямоугольник 5"/>
          <p:cNvSpPr>
            <a:spLocks noChangeArrowheads="1"/>
          </p:cNvSpPr>
          <p:nvPr/>
        </p:nvSpPr>
        <p:spPr bwMode="auto">
          <a:xfrm>
            <a:off x="2274888" y="254000"/>
            <a:ext cx="8856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CFCFC"/>
                </a:solidFill>
                <a:latin typeface="Sitka Banner" pitchFamily="2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altLang="ru-RU" sz="2000" b="1" dirty="0" smtClean="0">
                <a:solidFill>
                  <a:srgbClr val="FCFCFC"/>
                </a:solidFill>
                <a:latin typeface="Sitka Banner" pitchFamily="2" charset="0"/>
                <a:ea typeface="Calibri" pitchFamily="34" charset="0"/>
                <a:cs typeface="Times New Roman" pitchFamily="18" charset="0"/>
              </a:rPr>
              <a:t>ри </a:t>
            </a:r>
            <a:r>
              <a:rPr lang="ru-RU" altLang="ru-RU" sz="2000" b="1" dirty="0">
                <a:solidFill>
                  <a:srgbClr val="FCFCFC"/>
                </a:solidFill>
                <a:latin typeface="Sitka Banner" pitchFamily="2" charset="0"/>
                <a:ea typeface="Calibri" pitchFamily="34" charset="0"/>
                <a:cs typeface="Times New Roman" pitchFamily="18" charset="0"/>
              </a:rPr>
              <a:t>заполнении подраздела 3.1 рекомендуется заблаговременно проверить наличие и достоверность документов о праве собственности и/или выписки из единого государственного реестра недвижимости (ЕГРН).</a:t>
            </a:r>
          </a:p>
        </p:txBody>
      </p:sp>
      <p:pic>
        <p:nvPicPr>
          <p:cNvPr id="166916" name="Рисунок 3"/>
          <p:cNvPicPr>
            <a:picLocks noChangeAspect="1" noChangeArrowheads="1"/>
          </p:cNvPicPr>
          <p:nvPr/>
        </p:nvPicPr>
        <p:blipFill rotWithShape="1">
          <a:blip r:embed="rId4"/>
          <a:srcRect l="1797" r="1067" b="2301"/>
          <a:stretch/>
        </p:blipFill>
        <p:spPr bwMode="auto">
          <a:xfrm>
            <a:off x="290513" y="1844675"/>
            <a:ext cx="7680325" cy="4687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6917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8750" y="2420938"/>
            <a:ext cx="1866900" cy="186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1606" name="TextBox 18"/>
          <p:cNvSpPr txBox="1">
            <a:spLocks noChangeArrowheads="1"/>
          </p:cNvSpPr>
          <p:nvPr/>
        </p:nvSpPr>
        <p:spPr bwMode="auto">
          <a:xfrm>
            <a:off x="8759825" y="4365625"/>
            <a:ext cx="2592388" cy="941388"/>
          </a:xfrm>
          <a:prstGeom prst="rect">
            <a:avLst/>
          </a:prstGeom>
          <a:solidFill>
            <a:srgbClr val="FCF1E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ЗАКАЗАТЬ ОНЛАЙН-ВЫПИСКУ </a:t>
            </a:r>
            <a:b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ЧЕРЕЗ «ГОСУСЛУГИ»</a:t>
            </a:r>
          </a:p>
        </p:txBody>
      </p:sp>
      <p:pic>
        <p:nvPicPr>
          <p:cNvPr id="28160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763" y="1808163"/>
            <a:ext cx="6842125" cy="4933950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365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619250" y="244475"/>
            <a:ext cx="1057275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ЧАСТЫЕ ОШИБКИ ПРИ ЗАПОЛНЕНИИ ПОДРАЗДЕЛА 3.1 «НЕДВИЖИМОЕ ИМУЩЕСТВО</a:t>
            </a:r>
          </a:p>
        </p:txBody>
      </p:sp>
      <p:pic>
        <p:nvPicPr>
          <p:cNvPr id="12" name="Рисунок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663" y="1917700"/>
            <a:ext cx="6484937" cy="473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Стрелка: вправо 17"/>
          <p:cNvSpPr/>
          <p:nvPr/>
        </p:nvSpPr>
        <p:spPr>
          <a:xfrm rot="9648701">
            <a:off x="6929438" y="4191000"/>
            <a:ext cx="2022475" cy="32385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6918" name="TextBox 18"/>
          <p:cNvSpPr txBox="1">
            <a:spLocks noChangeArrowheads="1"/>
          </p:cNvSpPr>
          <p:nvPr/>
        </p:nvSpPr>
        <p:spPr bwMode="auto">
          <a:xfrm>
            <a:off x="8112125" y="3808412"/>
            <a:ext cx="3816350" cy="1080000"/>
          </a:xfrm>
          <a:prstGeom prst="rect">
            <a:avLst/>
          </a:prstGeom>
          <a:solidFill>
            <a:srgbClr val="FBEFE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НЕ УКАЗАНЫ РЕКВИЗИТЫ ДОКУМЕНТОВ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5" y="1651000"/>
            <a:ext cx="7313613" cy="5091113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569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619250" y="244475"/>
            <a:ext cx="1057275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ЧАСТЫЕ ОШИБКИ ПРИ ЗАПОЛНЕНИИ ПОДРАЗДЕЛА 3.1 «НЕДВИЖИМОЕ ИМУЩЕСТВО</a:t>
            </a:r>
          </a:p>
        </p:txBody>
      </p:sp>
      <p:pic>
        <p:nvPicPr>
          <p:cNvPr id="285703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01813"/>
            <a:ext cx="6816725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11225" y="3716338"/>
            <a:ext cx="1368425" cy="280828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Стрелка: вправо 17"/>
          <p:cNvSpPr/>
          <p:nvPr/>
        </p:nvSpPr>
        <p:spPr>
          <a:xfrm rot="10100437">
            <a:off x="2671763" y="3986213"/>
            <a:ext cx="7045325" cy="325437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6918" name="TextBox 18"/>
          <p:cNvSpPr txBox="1">
            <a:spLocks noChangeArrowheads="1"/>
          </p:cNvSpPr>
          <p:nvPr/>
        </p:nvSpPr>
        <p:spPr bwMode="auto">
          <a:xfrm>
            <a:off x="8115300" y="2565400"/>
            <a:ext cx="3816350" cy="3420000"/>
          </a:xfrm>
          <a:prstGeom prst="rect">
            <a:avLst/>
          </a:prstGeom>
          <a:solidFill>
            <a:srgbClr val="FBEFE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При указании сведений </a:t>
            </a:r>
            <a:br>
              <a:rPr lang="ru-RU" altLang="ru-RU" sz="2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</a:br>
            <a:r>
              <a:rPr lang="ru-RU" altLang="ru-RU" sz="2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о земельных участках указывается вид земельного участка (пая, доли): под индивидуальное гаражное, жилищное строительство, садовый, приусадебный, огородный и другие.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75" y="1411288"/>
            <a:ext cx="7313613" cy="5330825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774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619250" y="244475"/>
            <a:ext cx="1057275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ЧАСТЫЕ ОШИБКИ ПРИ ЗАПОЛНЕНИИ ПОДРАЗДЕЛА 3.1 «НЕДВИЖИМОЕ ИМУЩЕСТВО</a:t>
            </a:r>
          </a:p>
        </p:txBody>
      </p:sp>
      <p:pic>
        <p:nvPicPr>
          <p:cNvPr id="12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517650"/>
            <a:ext cx="6835775" cy="511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648075" y="4387850"/>
            <a:ext cx="1368425" cy="9858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Стрелка: вправо 17"/>
          <p:cNvSpPr/>
          <p:nvPr/>
        </p:nvSpPr>
        <p:spPr>
          <a:xfrm rot="10800000">
            <a:off x="5354638" y="3046413"/>
            <a:ext cx="4745037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6918" name="TextBox 18"/>
          <p:cNvSpPr txBox="1">
            <a:spLocks noChangeArrowheads="1"/>
          </p:cNvSpPr>
          <p:nvPr/>
        </p:nvSpPr>
        <p:spPr bwMode="auto">
          <a:xfrm>
            <a:off x="8112125" y="1662113"/>
            <a:ext cx="3816350" cy="2862322"/>
          </a:xfrm>
          <a:prstGeom prst="rect">
            <a:avLst/>
          </a:prstGeom>
          <a:solidFill>
            <a:srgbClr val="FBEFE5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При наличии в собственности жилого или садового дома, которые указываются в пункте 2 данного раздела, должен быть указан соответствующий земельный участок, на котором он расположен</a:t>
            </a:r>
          </a:p>
        </p:txBody>
      </p:sp>
      <p:sp>
        <p:nvSpPr>
          <p:cNvPr id="16" name="Стрелка: вправо 17"/>
          <p:cNvSpPr/>
          <p:nvPr/>
        </p:nvSpPr>
        <p:spPr>
          <a:xfrm rot="11470290">
            <a:off x="5368925" y="5211763"/>
            <a:ext cx="4745038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12125" y="5003800"/>
            <a:ext cx="3816350" cy="1631950"/>
          </a:xfrm>
          <a:prstGeom prst="rect">
            <a:avLst/>
          </a:prstGeom>
          <a:solidFill>
            <a:srgbClr val="FBEFE5"/>
          </a:solidFill>
          <a:ln w="28575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Адрес недвижимого имущества указывается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согласно правоустанавливающим документам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48075" y="2803525"/>
            <a:ext cx="1368425" cy="13366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7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8" y="1543050"/>
            <a:ext cx="7816850" cy="4981575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979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619250" y="244475"/>
            <a:ext cx="1057275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ЧАСТЫЕ ОШИБКИ ПРИ ЗАПОЛНЕНИИ ПОДРАЗДЕЛА 3.1 «НЕДВИЖИМОЕ ИМУЩЕСТВО</a:t>
            </a:r>
          </a:p>
        </p:txBody>
      </p:sp>
      <p:pic>
        <p:nvPicPr>
          <p:cNvPr id="1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325" y="1690688"/>
            <a:ext cx="7570788" cy="468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575050" y="2133600"/>
            <a:ext cx="1584325" cy="863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трелка: вправо 17"/>
          <p:cNvSpPr/>
          <p:nvPr/>
        </p:nvSpPr>
        <p:spPr>
          <a:xfrm rot="10121824">
            <a:off x="5178425" y="2022475"/>
            <a:ext cx="3960813" cy="325438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12125" y="1323975"/>
            <a:ext cx="3954463" cy="1200329"/>
          </a:xfrm>
          <a:prstGeom prst="rect">
            <a:avLst/>
          </a:prstGeom>
          <a:solidFill>
            <a:srgbClr val="FBEFE5"/>
          </a:solidFill>
          <a:ln w="28575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404040"/>
                </a:solidFill>
                <a:latin typeface="Sitka Banner" panose="02000505000000020004" pitchFamily="2" charset="0"/>
              </a:rPr>
              <a:t>Адрес недвижимого имущества указывается согласно правоустанавливающим документам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800" y="5003800"/>
            <a:ext cx="3313113" cy="1600438"/>
          </a:xfrm>
          <a:prstGeom prst="rect">
            <a:avLst/>
          </a:prstGeom>
          <a:solidFill>
            <a:srgbClr val="FFFF00"/>
          </a:solidFill>
          <a:ln w="28575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Земельный участок, на котором расположен гараж, являющийся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обособленным строением, 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в зависимости от наличия зарегистрированного права собственности подлежит указанию в разделе 3.1 или 6.1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35188" y="2133600"/>
            <a:ext cx="1439862" cy="863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: вправо 17"/>
          <p:cNvSpPr/>
          <p:nvPr/>
        </p:nvSpPr>
        <p:spPr>
          <a:xfrm rot="12225861">
            <a:off x="2922588" y="4311650"/>
            <a:ext cx="6238875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6918" name="TextBox 18"/>
          <p:cNvSpPr txBox="1">
            <a:spLocks noChangeArrowheads="1"/>
          </p:cNvSpPr>
          <p:nvPr/>
        </p:nvSpPr>
        <p:spPr bwMode="auto">
          <a:xfrm>
            <a:off x="8112125" y="2760663"/>
            <a:ext cx="3954463" cy="3785652"/>
          </a:xfrm>
          <a:prstGeom prst="rect">
            <a:avLst/>
          </a:prstGeom>
          <a:solidFill>
            <a:srgbClr val="FBEFE5"/>
          </a:solidFill>
          <a:ln>
            <a:solidFill>
              <a:srgbClr val="40404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При указании совместной собственности дополнительно указываются в графе </a:t>
            </a:r>
            <a:b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</a:b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«Вид собственности» иные лица, </a:t>
            </a:r>
            <a:b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</a:b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в собственности которых находится имущество (фамилия, имя и отчество физического лица или наименование организации).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Для долевой собственности дополнительно указывается доля лица, сведения об имуществе которого представляются. При этом указывается общая площадь данного объекта, а не площадь доли.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1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8" y="1543050"/>
            <a:ext cx="7553325" cy="5314950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184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974850" y="314325"/>
            <a:ext cx="9456738" cy="955675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1" name="Скругленный прямоугольник 4"/>
          <p:cNvSpPr/>
          <p:nvPr/>
        </p:nvSpPr>
        <p:spPr bwMode="auto">
          <a:xfrm>
            <a:off x="1619250" y="244475"/>
            <a:ext cx="10572750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ЧАСТЫЕ ОШИБКИ ПРИ ЗАПОЛНЕНИИ ПОДРАЗДЕЛА 3.1 «НЕДВИЖИМОЕ ИМУЩЕСТВО</a:t>
            </a:r>
          </a:p>
        </p:txBody>
      </p:sp>
      <p:pic>
        <p:nvPicPr>
          <p:cNvPr id="20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0" y="1646238"/>
            <a:ext cx="7407275" cy="515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721350" y="1892300"/>
            <a:ext cx="1670050" cy="52863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29288" y="2889250"/>
            <a:ext cx="1662112" cy="14033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трелка: вправо 17"/>
          <p:cNvSpPr/>
          <p:nvPr/>
        </p:nvSpPr>
        <p:spPr>
          <a:xfrm rot="13079780">
            <a:off x="6856413" y="3370263"/>
            <a:ext cx="3960812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Стрелка: вправо 17"/>
          <p:cNvSpPr/>
          <p:nvPr/>
        </p:nvSpPr>
        <p:spPr>
          <a:xfrm rot="10800000">
            <a:off x="6977063" y="3643313"/>
            <a:ext cx="3959225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26947" y="1558471"/>
            <a:ext cx="3945717" cy="5062924"/>
          </a:xfrm>
          <a:prstGeom prst="rect">
            <a:avLst/>
          </a:prstGeom>
          <a:solidFill>
            <a:srgbClr val="FBEFE5"/>
          </a:solidFill>
          <a:ln w="28575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Для каждого объекта недвижимого</a:t>
            </a:r>
          </a:p>
          <a:p>
            <a:pPr algn="ctr">
              <a:defRPr/>
            </a:pP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имущества указываются реквизиты свидетельства </a:t>
            </a:r>
            <a:endParaRPr lang="ru-RU" sz="1700" b="1" dirty="0" smtClean="0">
              <a:solidFill>
                <a:srgbClr val="40404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7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о </a:t>
            </a: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государственной регистрации права собственности </a:t>
            </a:r>
            <a:b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на недвижимое имущество </a:t>
            </a:r>
            <a:endParaRPr lang="ru-RU" sz="1700" b="1" dirty="0" smtClean="0">
              <a:solidFill>
                <a:srgbClr val="40404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7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и/или </a:t>
            </a: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регистрационный номер </a:t>
            </a:r>
            <a:endParaRPr lang="ru-RU" sz="1700" b="1" dirty="0" smtClean="0">
              <a:solidFill>
                <a:srgbClr val="40404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7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и </a:t>
            </a: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дата записи в ЕГРН. </a:t>
            </a:r>
          </a:p>
          <a:p>
            <a:pPr algn="ctr">
              <a:defRPr/>
            </a:pP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Также указываются наименование </a:t>
            </a:r>
            <a:b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и реквизиты документа, являющегося основанием </a:t>
            </a:r>
            <a:endParaRPr lang="ru-RU" sz="1700" b="1" dirty="0" smtClean="0">
              <a:solidFill>
                <a:srgbClr val="40404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7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для </a:t>
            </a: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приобретения права собственности на недвижимое имущество (договор купли-продажи, договор мены, договор дарения, свидетельство о праве на наследство, решение суда </a:t>
            </a:r>
            <a:endParaRPr lang="ru-RU" sz="1700" b="1" dirty="0" smtClean="0">
              <a:solidFill>
                <a:srgbClr val="40404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sz="17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и </a:t>
            </a:r>
            <a:r>
              <a:rPr lang="ru-RU" sz="1700" b="1" dirty="0">
                <a:solidFill>
                  <a:srgbClr val="404040"/>
                </a:solidFill>
                <a:latin typeface="Sitka Banner" panose="02000505000000020004" pitchFamily="2" charset="0"/>
              </a:rPr>
              <a:t>др.)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400" y="192088"/>
            <a:ext cx="7940675" cy="6332537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Стрелка: вправо 17"/>
          <p:cNvSpPr/>
          <p:nvPr/>
        </p:nvSpPr>
        <p:spPr>
          <a:xfrm rot="10800000">
            <a:off x="7915275" y="4416425"/>
            <a:ext cx="2617788" cy="325438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45513" y="4221163"/>
            <a:ext cx="3378200" cy="1323439"/>
          </a:xfrm>
          <a:prstGeom prst="rect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Sitka Banner" panose="02000505000000020004" pitchFamily="2" charset="0"/>
              </a:rPr>
              <a:t>Сведения о вышеуказанном источнике отображаются в справке ежегодно, вне зависимости от года приобретения имущества!</a:t>
            </a:r>
          </a:p>
        </p:txBody>
      </p:sp>
      <p:sp>
        <p:nvSpPr>
          <p:cNvPr id="16" name="Стрелка: вправо 17"/>
          <p:cNvSpPr/>
          <p:nvPr/>
        </p:nvSpPr>
        <p:spPr>
          <a:xfrm rot="12356705">
            <a:off x="7743825" y="1084263"/>
            <a:ext cx="974725" cy="325437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2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358775"/>
            <a:ext cx="7586662" cy="5999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927725" y="1844675"/>
            <a:ext cx="1797050" cy="451326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45513" y="815975"/>
            <a:ext cx="3378200" cy="2584450"/>
          </a:xfrm>
          <a:prstGeom prst="rect">
            <a:avLst/>
          </a:prstGeom>
          <a:ln w="25400">
            <a:solidFill>
              <a:srgbClr val="40404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Sitka Banner" panose="02000505000000020004" pitchFamily="2" charset="0"/>
              </a:rPr>
              <a:t>Обязанность сообщать сведения об источнике средств, за счет которых приобретено недвижимое имущество, распространяется только в отношении имущества, находящегося исключительно за пределами территории Российской Федерации!</a:t>
            </a:r>
          </a:p>
        </p:txBody>
      </p:sp>
      <p:sp>
        <p:nvSpPr>
          <p:cNvPr id="15" name="Стрелка: вправо 17"/>
          <p:cNvSpPr/>
          <p:nvPr/>
        </p:nvSpPr>
        <p:spPr>
          <a:xfrm rot="20119622">
            <a:off x="3227388" y="4103688"/>
            <a:ext cx="2617787" cy="323850"/>
          </a:xfrm>
          <a:prstGeom prst="rightArrow">
            <a:avLst>
              <a:gd name="adj1" fmla="val 51209"/>
              <a:gd name="adj2" fmla="val 50000"/>
            </a:avLst>
          </a:prstGeom>
          <a:solidFill>
            <a:srgbClr val="FF000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3789138"/>
            <a:ext cx="3935413" cy="2484000"/>
          </a:xfrm>
          <a:prstGeom prst="rect">
            <a:avLst/>
          </a:prstGeom>
          <a:solidFill>
            <a:srgbClr val="FFFF00"/>
          </a:solidFill>
          <a:ln w="41275"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404040"/>
                </a:solidFill>
                <a:latin typeface="Sitka Banner" panose="02000505000000020004" pitchFamily="2" charset="0"/>
              </a:rPr>
              <a:t>По объектам недвижимого имущества, зарегистрированным в Российской Федерации, не требуется отражать такие сведения, достаточно отразить реквизиты документов, </a:t>
            </a:r>
            <a:br>
              <a:rPr lang="ru-RU" sz="1600" b="1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sz="1600" b="1" dirty="0">
                <a:solidFill>
                  <a:srgbClr val="404040"/>
                </a:solidFill>
                <a:latin typeface="Sitka Banner" panose="02000505000000020004" pitchFamily="2" charset="0"/>
              </a:rPr>
              <a:t>на основании которых зарегистрировано право собственности и документов о регистрации!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9244013" y="5894387"/>
            <a:ext cx="19812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10000"/>
                  </a:schemeClr>
                </a:solidFill>
                <a:latin typeface="Sitka Banner" panose="02000505000000020004" pitchFamily="2" charset="0"/>
              </a:rPr>
              <a:t>ЧАСТАЯ ОШИБКА!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FD">
            <a:alpha val="8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3225" y="1752937"/>
            <a:ext cx="6143625" cy="1872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987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0638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/>
          <a:srcRect l="3765" t="13108" r="4865" b="11110"/>
          <a:stretch/>
        </p:blipFill>
        <p:spPr>
          <a:xfrm>
            <a:off x="138839" y="2247729"/>
            <a:ext cx="5231904" cy="3702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5555456" y="1873329"/>
            <a:ext cx="5999162" cy="1631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rgbClr val="000000"/>
                </a:solidFill>
                <a:latin typeface="Sitka Banner" panose="02000505000000020004" pitchFamily="2" charset="0"/>
              </a:rPr>
              <a:t>Земельный участок под многоквартирным домом, </a:t>
            </a:r>
            <a:br>
              <a:rPr lang="ru-RU" altLang="ru-RU" sz="2000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Sitka Banner" panose="02000505000000020004" pitchFamily="2" charset="0"/>
              </a:rPr>
              <a:t>а также под надземными или подземными гаражными комплексами, в том числе многоэтажными, </a:t>
            </a:r>
            <a:r>
              <a:rPr lang="ru-RU" altLang="ru-RU" sz="2000" b="1" u="sng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не </a:t>
            </a:r>
            <a:r>
              <a:rPr lang="ru-RU" altLang="ru-RU" sz="2000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подлежит указанию </a:t>
            </a:r>
            <a:r>
              <a:rPr lang="ru-RU" alt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endParaRPr lang="ru-RU" altLang="ru-RU" sz="2000" b="1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555037" y="3624937"/>
            <a:ext cx="0" cy="673100"/>
          </a:xfrm>
          <a:prstGeom prst="line">
            <a:avLst/>
          </a:prstGeom>
          <a:ln w="47625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992" name="Прямоугольник 31"/>
          <p:cNvSpPr>
            <a:spLocks noChangeArrowheads="1"/>
          </p:cNvSpPr>
          <p:nvPr/>
        </p:nvSpPr>
        <p:spPr bwMode="auto">
          <a:xfrm>
            <a:off x="5747543" y="5877272"/>
            <a:ext cx="5807075" cy="36933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Sitka Banner" pitchFamily="2" charset="0"/>
              </a:rPr>
              <a:t>(ПУНКТ 111 МЕТОДИЧЕСКИХ РЕКОМЕНДАЦИЙ)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483225" y="3863837"/>
            <a:ext cx="6143625" cy="1754326"/>
          </a:xfrm>
          <a:prstGeom prst="rect">
            <a:avLst/>
          </a:prstGeom>
          <a:solidFill>
            <a:srgbClr val="FBEFE5"/>
          </a:solidFill>
          <a:ln>
            <a:solidFill>
              <a:srgbClr val="40404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  <a:t>Одновременно не подлежит отражению информация </a:t>
            </a:r>
            <a:b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  <a:t>о земельном участке в рамках гаражно-строительного и иных кооперативов в случае отсутствия прав собственности у лица, </a:t>
            </a:r>
            <a:b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  <a:t>в отношении которого представляется справка о доходах</a:t>
            </a:r>
          </a:p>
        </p:txBody>
      </p:sp>
      <p:sp>
        <p:nvSpPr>
          <p:cNvPr id="34" name="Параллелограмм 33"/>
          <p:cNvSpPr/>
          <p:nvPr/>
        </p:nvSpPr>
        <p:spPr>
          <a:xfrm>
            <a:off x="2063750" y="4016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35" name="Скругленный прямоугольник 4"/>
          <p:cNvSpPr/>
          <p:nvPr/>
        </p:nvSpPr>
        <p:spPr bwMode="auto">
          <a:xfrm>
            <a:off x="2790825" y="271463"/>
            <a:ext cx="7488238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3.1. «НЕДВИЖИМОЕ ИМУЩЕСТВО»                                            (ОСОБЕННОСТИ ЗАПОЛНЕНИЯ)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90500" y="231775"/>
            <a:ext cx="1411288" cy="127952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3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FD">
            <a:alpha val="8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0638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500" y="231775"/>
            <a:ext cx="1411288" cy="127952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551384" y="3461661"/>
            <a:ext cx="5256584" cy="28623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Информация о недвижимом имуществе, принадлежащем на праве общей долевой собственности в многоквартирном доме (например, межквартирные лестничные площадки, лестницы, лифты, лифтовые </a:t>
            </a:r>
            <a:endParaRPr lang="ru-RU" altLang="ru-RU" sz="2000" dirty="0" smtClean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иные шахты, коридоры, технические этажи, чердаки, подвалы и др.), </a:t>
            </a:r>
            <a:b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не подлежит указанию в справке </a:t>
            </a:r>
            <a:endParaRPr lang="ru-RU" altLang="ru-RU" sz="2000" b="1" u="sng" dirty="0" smtClean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о </a:t>
            </a:r>
            <a:r>
              <a:rPr lang="ru-RU" altLang="ru-RU" sz="2000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доходах!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600056" y="3461661"/>
            <a:ext cx="5184575" cy="286232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Не подлежит отражению информация </a:t>
            </a:r>
            <a:endParaRPr lang="ru-RU" altLang="ru-RU" b="1" u="sng" dirty="0" smtClean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u="sng" dirty="0" smtClean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об </a:t>
            </a:r>
            <a:r>
              <a:rPr lang="ru-RU" altLang="ru-RU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имуществе общего пользования </a:t>
            </a:r>
            <a:endParaRPr lang="ru-RU" altLang="ru-RU" b="1" u="sng" dirty="0" smtClean="0">
              <a:solidFill>
                <a:schemeClr val="accent2">
                  <a:lumMod val="7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u="sng" dirty="0" smtClean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b="1" u="sng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земельных участках общего назначения,</a:t>
            </a: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 </a:t>
            </a:r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определенных в </a:t>
            </a: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Федеральном законе 29.07.2017 № 217-ФЗ </a:t>
            </a:r>
            <a:b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«О ведении гражданами садоводства </a:t>
            </a:r>
            <a:b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 огородничества для собственных нужд </a:t>
            </a:r>
            <a:b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 о внесении изменений в отдельные законодательные акты Российской Федерации»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3287713" y="2279650"/>
            <a:ext cx="503237" cy="80168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8616950" y="2262188"/>
            <a:ext cx="503238" cy="80168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4">
                  <a:lumMod val="75000"/>
                  <a:lumOff val="25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51088" y="1817688"/>
            <a:ext cx="8208962" cy="461962"/>
          </a:xfrm>
          <a:prstGeom prst="rect">
            <a:avLst/>
          </a:prstGeom>
          <a:solidFill>
            <a:srgbClr val="E4F2F4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</a:rPr>
              <a:t>ИМУЩЕСТВО ОБЩЕГО ПОЛЬЗОВАНИЯ</a:t>
            </a:r>
          </a:p>
        </p:txBody>
      </p:sp>
      <p:sp>
        <p:nvSpPr>
          <p:cNvPr id="25" name="Параллелограмм 24"/>
          <p:cNvSpPr/>
          <p:nvPr/>
        </p:nvSpPr>
        <p:spPr>
          <a:xfrm>
            <a:off x="2063750" y="4016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26" name="Скругленный прямоугольник 4"/>
          <p:cNvSpPr/>
          <p:nvPr/>
        </p:nvSpPr>
        <p:spPr bwMode="auto">
          <a:xfrm>
            <a:off x="2790825" y="271463"/>
            <a:ext cx="7488238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3.1. «НЕДВИЖИМОЕ ИМУЩЕСТВО»                                            (ОСОБЕННОСТИ ЗАПОЛНЕНИЯ)</a:t>
            </a:r>
          </a:p>
        </p:txBody>
      </p:sp>
      <p:pic>
        <p:nvPicPr>
          <p:cNvPr id="13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5651" name="Прямоугольник 2"/>
          <p:cNvSpPr>
            <a:spLocks noChangeArrowheads="1"/>
          </p:cNvSpPr>
          <p:nvPr/>
        </p:nvSpPr>
        <p:spPr bwMode="auto">
          <a:xfrm>
            <a:off x="1847850" y="1731963"/>
            <a:ext cx="848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652" name="Прямоугольник 4"/>
          <p:cNvSpPr>
            <a:spLocks noChangeArrowheads="1"/>
          </p:cNvSpPr>
          <p:nvPr/>
        </p:nvSpPr>
        <p:spPr bwMode="auto">
          <a:xfrm>
            <a:off x="1847850" y="4275138"/>
            <a:ext cx="867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96225" y="2297113"/>
            <a:ext cx="3927475" cy="14773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kern="0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При заполнении справок </a:t>
            </a:r>
            <a:br>
              <a:rPr lang="ru-RU" altLang="ru-RU" kern="0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kern="0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 использованием СПО «Справки БК» </a:t>
            </a:r>
            <a:r>
              <a:rPr lang="ru-RU" altLang="ru-RU" b="1" u="sng" kern="0" dirty="0" smtClean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личной </a:t>
            </a:r>
            <a:r>
              <a:rPr lang="ru-RU" altLang="ru-RU" b="1" u="sng" kern="0" dirty="0">
                <a:solidFill>
                  <a:schemeClr val="bg1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подписью заверяется только последний лист справки!</a:t>
            </a:r>
            <a:endParaRPr lang="ru-RU" b="1" u="sng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1306513" y="2963863"/>
            <a:ext cx="10572750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ru-RU" sz="3000" b="1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0908" name="Прямоугольник 1"/>
          <p:cNvSpPr>
            <a:spLocks noChangeArrowheads="1"/>
          </p:cNvSpPr>
          <p:nvPr/>
        </p:nvSpPr>
        <p:spPr bwMode="auto">
          <a:xfrm>
            <a:off x="7897813" y="4027488"/>
            <a:ext cx="3925887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Законодательством Российской Федерации </a:t>
            </a: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не предусмотрена возможность подписания справки о доходах иным лицом вместо служащего (работника), представляющего справку </a:t>
            </a:r>
            <a:b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800" b="1" u="sng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 доходах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2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8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963863"/>
            <a:ext cx="23574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9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73225"/>
            <a:ext cx="487362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FD">
            <a:alpha val="8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Прямоугольник 2"/>
          <p:cNvSpPr>
            <a:spLocks noChangeArrowheads="1"/>
          </p:cNvSpPr>
          <p:nvPr/>
        </p:nvSpPr>
        <p:spPr bwMode="auto">
          <a:xfrm>
            <a:off x="2646363" y="34925"/>
            <a:ext cx="7704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2083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06388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500" y="231775"/>
            <a:ext cx="1411288" cy="127952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4037013" y="4914900"/>
            <a:ext cx="3825875" cy="70643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Sitka Banner" panose="02000505000000020004" pitchFamily="2" charset="0"/>
              </a:rPr>
              <a:t>(пункт 121 Методических рекомендаций)</a:t>
            </a:r>
            <a:r>
              <a:rPr lang="ru-RU" altLang="ru-RU" sz="2000" b="1" dirty="0">
                <a:solidFill>
                  <a:srgbClr val="002060"/>
                </a:solidFill>
              </a:rPr>
              <a:t> </a:t>
            </a:r>
            <a:endParaRPr lang="ru-RU" altLang="ru-RU" sz="2000" b="1" u="sng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7013" y="2814638"/>
            <a:ext cx="3024187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Если осуществлена передача объекта долевого строительства, </a:t>
            </a:r>
            <a:endParaRPr lang="ru-RU" altLang="ru-RU" b="1" dirty="0" smtClean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но </a:t>
            </a: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на отчетную дату такой объект </a:t>
            </a:r>
            <a:b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не зарегистрирован </a:t>
            </a:r>
            <a:b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в установленном порядке, </a:t>
            </a:r>
            <a:b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то правовые основания для его отражения </a:t>
            </a:r>
            <a:endParaRPr lang="ru-RU" altLang="ru-RU" b="1" dirty="0" smtClean="0">
              <a:solidFill>
                <a:srgbClr val="00206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разделе 3 справки </a:t>
            </a:r>
            <a:b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о доходах отсутствуют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252788" y="3506788"/>
            <a:ext cx="792162" cy="0"/>
          </a:xfrm>
          <a:prstGeom prst="straightConnector1">
            <a:avLst/>
          </a:prstGeom>
          <a:ln w="539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5663" y="3905250"/>
            <a:ext cx="0" cy="1009650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046538" y="2827338"/>
            <a:ext cx="3816350" cy="1728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Вместе с тем такой объект подлежит указанию </a:t>
            </a:r>
            <a:b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Sitka Banner" panose="02000505000000020004" pitchFamily="2" charset="0"/>
              </a:rPr>
              <a:t>в подразделе 6.1 раздела 6 справки о доходах (аналогично в случае ввода объекта в эксплуатацию)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2736" y="2351612"/>
            <a:ext cx="3629463" cy="3725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Параллелограмм 25"/>
          <p:cNvSpPr/>
          <p:nvPr/>
        </p:nvSpPr>
        <p:spPr>
          <a:xfrm>
            <a:off x="2063750" y="4016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2790825" y="271463"/>
            <a:ext cx="7488238" cy="922337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3.1. «НЕДВИЖИМОЕ ИМУЩЕСТВО»                                            (ОСОБЕННОСТИ ЗАПОЛНЕНИЯ)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98638" y="1838325"/>
            <a:ext cx="4024312" cy="82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2095" name="TextBox 24"/>
          <p:cNvSpPr txBox="1">
            <a:spLocks noChangeArrowheads="1"/>
          </p:cNvSpPr>
          <p:nvPr/>
        </p:nvSpPr>
        <p:spPr bwMode="auto">
          <a:xfrm>
            <a:off x="1631907" y="1879499"/>
            <a:ext cx="4418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Sitka Banner" pitchFamily="2" charset="0"/>
              </a:rPr>
              <a:t>УЧАСТИЕ В ДОЛЕВОМ СТРОИТЕЛЬСТВЕ</a:t>
            </a:r>
            <a:endParaRPr lang="ru-RU" altLang="ru-RU" sz="2400" b="1" dirty="0">
              <a:solidFill>
                <a:srgbClr val="002060"/>
              </a:solidFill>
              <a:latin typeface="Sitka Banner" pitchFamily="2" charset="0"/>
            </a:endParaRPr>
          </a:p>
        </p:txBody>
      </p:sp>
      <p:pic>
        <p:nvPicPr>
          <p:cNvPr id="2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0617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81200" y="2152650"/>
            <a:ext cx="9144000" cy="1089025"/>
          </a:xfrm>
          <a:prstGeom prst="rect">
            <a:avLst/>
          </a:prstGeom>
          <a:solidFill>
            <a:srgbClr val="FBEFE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40404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3.2 «Транспортные средства»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2900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rgbClr val="FBEFE5"/>
          </a:solidFill>
          <a:ln>
            <a:solidFill>
              <a:schemeClr val="accent4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8" name="Стрелка: вправо 13"/>
          <p:cNvSpPr/>
          <p:nvPr/>
        </p:nvSpPr>
        <p:spPr>
          <a:xfrm>
            <a:off x="9223375" y="5805488"/>
            <a:ext cx="2668588" cy="877887"/>
          </a:xfrm>
          <a:prstGeom prst="rightArrow">
            <a:avLst/>
          </a:prstGeom>
          <a:solidFill>
            <a:srgbClr val="FBEFE5"/>
          </a:solidFill>
          <a:ln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4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Соединительная линия уступом 3"/>
          <p:cNvCxnSpPr/>
          <p:nvPr/>
        </p:nvCxnSpPr>
        <p:spPr>
          <a:xfrm rot="10800000" flipV="1">
            <a:off x="7410450" y="2636838"/>
            <a:ext cx="3798888" cy="1223962"/>
          </a:xfrm>
          <a:prstGeom prst="bentConnector3">
            <a:avLst/>
          </a:prstGeom>
          <a:ln w="34925">
            <a:solidFill>
              <a:schemeClr val="accent4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/>
        </p:nvSpPr>
        <p:spPr>
          <a:xfrm>
            <a:off x="3287713" y="365125"/>
            <a:ext cx="8545512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30822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30822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9513" y="407988"/>
            <a:ext cx="9144000" cy="646112"/>
          </a:xfrm>
          <a:prstGeom prst="rect">
            <a:avLst/>
          </a:prstGeom>
        </p:spPr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2000" b="1">
                <a:solidFill>
                  <a:srgbClr val="FCF1E8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3.2 «ТРАНСПОРТНЫЕ СРЕДСТВА» </a:t>
            </a:r>
            <a:br>
              <a:rPr lang="ru-RU" altLang="ru-RU" sz="2000" b="1">
                <a:solidFill>
                  <a:srgbClr val="FCF1E8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2000" b="1">
                <a:solidFill>
                  <a:srgbClr val="FCF1E8"/>
                </a:solidFill>
                <a:latin typeface="Sitka Banner" pitchFamily="2" charset="0"/>
              </a:rPr>
              <a:t>(ОСОБЕННОСТИ ЗАПОЛНЕНИЯ)</a:t>
            </a:r>
            <a:endParaRPr lang="ru-RU" altLang="ru-RU" sz="2000" b="1">
              <a:solidFill>
                <a:srgbClr val="FCF1E8"/>
              </a:solidFill>
              <a:latin typeface="Sitka Banner" pitchFamily="2" charset="0"/>
              <a:ea typeface="Aharoni" pitchFamily="2" charset="0"/>
              <a:cs typeface="Aharoni" pitchFamily="2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610475" y="2167205"/>
            <a:ext cx="4046538" cy="1323439"/>
          </a:xfrm>
          <a:prstGeom prst="rect">
            <a:avLst/>
          </a:prstGeom>
          <a:solidFill>
            <a:srgbClr val="FCF1E8"/>
          </a:solidFill>
          <a:ln w="6350">
            <a:solidFill>
              <a:srgbClr val="00206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latin typeface="Sitka Banner" panose="02000505000000020004" pitchFamily="2" charset="0"/>
              </a:rPr>
              <a:t>В СЛУЧАЕ ОТСУТСТВИЯ РЕГИСТРАЦИИ ДОПУСКАЕТСЯ УКАЗАТЬ «ОТСУТСТВУЕТ»</a:t>
            </a:r>
          </a:p>
        </p:txBody>
      </p:sp>
      <p:pic>
        <p:nvPicPr>
          <p:cNvPr id="30823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7" name="Соединительная линия уступом 16"/>
          <p:cNvCxnSpPr/>
          <p:nvPr/>
        </p:nvCxnSpPr>
        <p:spPr>
          <a:xfrm rot="10800000" flipV="1">
            <a:off x="7464425" y="5159375"/>
            <a:ext cx="3798888" cy="1223963"/>
          </a:xfrm>
          <a:prstGeom prst="bentConnector3">
            <a:avLst/>
          </a:prstGeom>
          <a:ln w="34925">
            <a:solidFill>
              <a:schemeClr val="accent4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40638" y="4271963"/>
            <a:ext cx="4044950" cy="1323439"/>
          </a:xfrm>
          <a:prstGeom prst="rect">
            <a:avLst/>
          </a:prstGeom>
          <a:solidFill>
            <a:srgbClr val="FCF1E8"/>
          </a:solidFill>
          <a:ln w="6350">
            <a:solidFill>
              <a:srgbClr val="00206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latin typeface="Sitka Banner" panose="02000505000000020004" pitchFamily="2" charset="0"/>
              </a:rPr>
              <a:t>ПОДВЕСНОЙ ЛОДОЧНЫЙ МОТОР НЕ ПОДЛЕЖИТ ОТРАЖЕНИЮ </a:t>
            </a:r>
            <a:br>
              <a:rPr lang="ru-RU" altLang="ru-RU" sz="2000" b="1" dirty="0">
                <a:latin typeface="Sitka Banner" panose="02000505000000020004" pitchFamily="2" charset="0"/>
              </a:rPr>
            </a:br>
            <a:r>
              <a:rPr lang="ru-RU" altLang="ru-RU" sz="2000" b="1" dirty="0">
                <a:latin typeface="Sitka Banner" panose="02000505000000020004" pitchFamily="2" charset="0"/>
              </a:rPr>
              <a:t>В СПРАВКЕ О ДОХОДАХ!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9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38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668463"/>
            <a:ext cx="696277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233863" y="3014663"/>
            <a:ext cx="2600325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37038" y="5972175"/>
            <a:ext cx="2571750" cy="5683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81625" y="23813"/>
            <a:ext cx="6672263" cy="6881812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0275" name="Прямоугольник 1"/>
          <p:cNvSpPr>
            <a:spLocks noChangeArrowheads="1"/>
          </p:cNvSpPr>
          <p:nvPr/>
        </p:nvSpPr>
        <p:spPr bwMode="auto">
          <a:xfrm>
            <a:off x="5313363" y="2276475"/>
            <a:ext cx="64468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Sitka Banner" pitchFamily="2" charset="0"/>
              </a:rPr>
              <a:t>Вид, марка, модель транспортного средства, год изготовления заполняются согласно официальным документам (например, согласно паспорту транспортного средства или свидетельству </a:t>
            </a:r>
            <a:endParaRPr lang="ru-RU" altLang="ru-RU" sz="2400" b="1" dirty="0" smtClean="0">
              <a:latin typeface="Sitka Banner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latin typeface="Sitka Banner" pitchFamily="2" charset="0"/>
              </a:rPr>
              <a:t>о </a:t>
            </a:r>
            <a:r>
              <a:rPr lang="ru-RU" altLang="ru-RU" sz="2400" b="1" dirty="0">
                <a:latin typeface="Sitka Banner" pitchFamily="2" charset="0"/>
              </a:rPr>
              <a:t>регистрации транспортного средства)</a:t>
            </a:r>
          </a:p>
        </p:txBody>
      </p:sp>
      <p:pic>
        <p:nvPicPr>
          <p:cNvPr id="31027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араллелограмм 11"/>
          <p:cNvSpPr/>
          <p:nvPr/>
        </p:nvSpPr>
        <p:spPr>
          <a:xfrm>
            <a:off x="3287713" y="365125"/>
            <a:ext cx="8545512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 bwMode="auto">
          <a:xfrm>
            <a:off x="3822700" y="150813"/>
            <a:ext cx="8010525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ПОДРАЗДЕЛ 3.2 «ТРАНСПОРТНЫЕ СРЕДСТВА» </a:t>
            </a:r>
            <a:b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1028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019300"/>
            <a:ext cx="4208463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4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65913" y="11113"/>
            <a:ext cx="5505450" cy="6858000"/>
          </a:xfrm>
          <a:prstGeom prst="rect">
            <a:avLst/>
          </a:prstGeom>
          <a:solidFill>
            <a:srgbClr val="FCF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12323" name="Прямоугольник 5"/>
          <p:cNvSpPr>
            <a:spLocks noChangeArrowheads="1"/>
          </p:cNvSpPr>
          <p:nvPr/>
        </p:nvSpPr>
        <p:spPr bwMode="auto">
          <a:xfrm>
            <a:off x="6965950" y="1289050"/>
            <a:ext cx="50006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Sitka Banner" pitchFamily="2" charset="0"/>
              </a:rPr>
              <a:t>Регистрация транспортных средств носит учетный характер </a:t>
            </a:r>
            <a:r>
              <a:rPr lang="ru-RU" altLang="ru-RU" sz="2000" u="sng" dirty="0">
                <a:latin typeface="Sitka Banner" pitchFamily="2" charset="0"/>
              </a:rPr>
              <a:t>и не служит основанием для возникновения (прекращения) на них права собственности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Sitka Banner" pitchFamily="2" charset="0"/>
              </a:rPr>
              <a:t>Таким образом, в случае, например, если служащий до 31 декабря 2025 года продал легковой автомобиль, а новый собственник зарегистрировал такое транспортное средство только в январе 2026 года, </a:t>
            </a:r>
            <a:r>
              <a:rPr lang="ru-RU" altLang="ru-RU" sz="2000" dirty="0" smtClean="0">
                <a:latin typeface="Sitka Banner" pitchFamily="2" charset="0"/>
              </a:rPr>
              <a:t/>
            </a:r>
            <a:br>
              <a:rPr lang="ru-RU" altLang="ru-RU" sz="2000" dirty="0" smtClean="0">
                <a:latin typeface="Sitka Banner" pitchFamily="2" charset="0"/>
              </a:rPr>
            </a:br>
            <a:r>
              <a:rPr lang="ru-RU" altLang="ru-RU" sz="2000" dirty="0" smtClean="0">
                <a:latin typeface="Sitka Banner" pitchFamily="2" charset="0"/>
              </a:rPr>
              <a:t>то </a:t>
            </a:r>
            <a:r>
              <a:rPr lang="ru-RU" altLang="ru-RU" sz="2000" dirty="0">
                <a:latin typeface="Sitka Banner" pitchFamily="2" charset="0"/>
              </a:rPr>
              <a:t>данный объект не подлежит отражению </a:t>
            </a:r>
            <a:r>
              <a:rPr lang="ru-RU" altLang="ru-RU" sz="2000" dirty="0" smtClean="0">
                <a:latin typeface="Sitka Banner" pitchFamily="2" charset="0"/>
              </a:rPr>
              <a:t/>
            </a:r>
            <a:br>
              <a:rPr lang="ru-RU" altLang="ru-RU" sz="2000" dirty="0" smtClean="0">
                <a:latin typeface="Sitka Banner" pitchFamily="2" charset="0"/>
              </a:rPr>
            </a:br>
            <a:r>
              <a:rPr lang="ru-RU" altLang="ru-RU" sz="2000" dirty="0" smtClean="0">
                <a:latin typeface="Sitka Banner" pitchFamily="2" charset="0"/>
              </a:rPr>
              <a:t>в </a:t>
            </a:r>
            <a:r>
              <a:rPr lang="ru-RU" altLang="ru-RU" sz="2000" dirty="0">
                <a:latin typeface="Sitka Banner" pitchFamily="2" charset="0"/>
              </a:rPr>
              <a:t>подразделе 3.2 справки о доходах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dirty="0"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Sitka Banner" pitchFamily="2" charset="0"/>
              </a:rPr>
              <a:t>(пункт 130 Методических рекомендаций)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404040"/>
                </a:solidFill>
              </a:rPr>
              <a:t> </a:t>
            </a:r>
            <a:endParaRPr lang="ru-RU" altLang="ru-RU" sz="2000" b="1" u="sng" dirty="0">
              <a:solidFill>
                <a:srgbClr val="404040"/>
              </a:solidFill>
            </a:endParaRPr>
          </a:p>
        </p:txBody>
      </p:sp>
      <p:pic>
        <p:nvPicPr>
          <p:cNvPr id="312324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89138"/>
            <a:ext cx="60928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3287713" y="365125"/>
            <a:ext cx="8545512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3822700" y="150813"/>
            <a:ext cx="8010525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ПОДРАЗДЕЛ 3.2 «ТРАНСПОРТНЫЕ СРЕДСТВА» </a:t>
            </a:r>
            <a:b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1232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13550"/>
          </a:xfrm>
          <a:prstGeom prst="rect">
            <a:avLst/>
          </a:prstGeom>
          <a:noFill/>
          <a:ln w="762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15395" name="Прямоугольник 1"/>
          <p:cNvSpPr>
            <a:spLocks noChangeArrowheads="1"/>
          </p:cNvSpPr>
          <p:nvPr/>
        </p:nvSpPr>
        <p:spPr bwMode="auto">
          <a:xfrm>
            <a:off x="3268663" y="31162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9863" y="2128838"/>
            <a:ext cx="9144000" cy="1587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40404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3.3 «Цифровые финансовые активы, цифровые права» </a:t>
            </a:r>
            <a:br>
              <a:rPr lang="ru-RU" altLang="ru-RU" sz="3600" b="1">
                <a:solidFill>
                  <a:srgbClr val="40404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</a:br>
            <a:r>
              <a:rPr lang="ru-RU" altLang="ru-RU" sz="3600" b="1">
                <a:solidFill>
                  <a:srgbClr val="40404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3" y="3716338"/>
            <a:ext cx="10058400" cy="1770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трелка: вправо 13"/>
          <p:cNvSpPr/>
          <p:nvPr/>
        </p:nvSpPr>
        <p:spPr>
          <a:xfrm>
            <a:off x="9048750" y="5805488"/>
            <a:ext cx="2843213" cy="7921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4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1858963" y="193674"/>
            <a:ext cx="10033000" cy="140400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/>
          <p:cNvCxnSpPr/>
          <p:nvPr/>
        </p:nvCxnSpPr>
        <p:spPr>
          <a:xfrm>
            <a:off x="3389313" y="3429000"/>
            <a:ext cx="690562" cy="0"/>
          </a:xfrm>
          <a:prstGeom prst="line">
            <a:avLst/>
          </a:prstGeom>
          <a:ln w="41275">
            <a:solidFill>
              <a:srgbClr val="40404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090987" y="2701925"/>
            <a:ext cx="1008063" cy="71913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16" idx="1"/>
          </p:cNvCxnSpPr>
          <p:nvPr/>
        </p:nvCxnSpPr>
        <p:spPr>
          <a:xfrm flipV="1">
            <a:off x="4102100" y="3170238"/>
            <a:ext cx="985838" cy="2587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102100" y="3451225"/>
            <a:ext cx="1008063" cy="30003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102100" y="3475038"/>
            <a:ext cx="985838" cy="106203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92" name="Прямоугольник 4"/>
          <p:cNvSpPr>
            <a:spLocks noChangeArrowheads="1"/>
          </p:cNvSpPr>
          <p:nvPr/>
        </p:nvSpPr>
        <p:spPr bwMode="auto">
          <a:xfrm>
            <a:off x="407368" y="2911475"/>
            <a:ext cx="2970833" cy="1384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ЦИФРОВЫЕ ФИНАНСОВЫЕ АКТИВЫ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87938" y="2424452"/>
            <a:ext cx="3096294" cy="35560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денежные требования;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87938" y="2911475"/>
            <a:ext cx="6837362" cy="51752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возможность осуществления прав по эмиссионным ценным бумагам;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87938" y="3475038"/>
            <a:ext cx="6837362" cy="602034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права участия в капитале непубличного акционерного общества;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079875" y="1628775"/>
            <a:ext cx="0" cy="4608513"/>
          </a:xfrm>
          <a:prstGeom prst="line">
            <a:avLst/>
          </a:prstGeom>
          <a:ln w="3492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52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7938" y="4176712"/>
            <a:ext cx="6837362" cy="112449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право требовать передачи эмиссионных ценных бумаг, которые предусмотрены решением о выпуске цифровых финансовых </a:t>
            </a:r>
            <a:r>
              <a:rPr lang="ru-RU" altLang="ru-RU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активов в </a:t>
            </a:r>
            <a:r>
              <a:rPr lang="ru-RU" alt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порядке, установленном Федеральным законом № 259-ФЗ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990725" y="1527175"/>
            <a:ext cx="4105275" cy="461963"/>
          </a:xfrm>
          <a:prstGeom prst="rect">
            <a:avLst/>
          </a:prstGeom>
          <a:solidFill>
            <a:srgbClr val="404040"/>
          </a:solidFill>
          <a:ln>
            <a:solidFill>
              <a:srgbClr val="FFFF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ТЕРМИНОЛОГИЯ</a:t>
            </a: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66763" y="5827713"/>
            <a:ext cx="7242175" cy="707886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СТАТЬЯ 1 ФЕДЕРАЛЬНОГО ЗАКОНА </a:t>
            </a:r>
            <a:endParaRPr lang="ru-RU" altLang="ru-RU" sz="2000" b="1" dirty="0" smtClean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sz="2000" b="1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ОТ </a:t>
            </a:r>
            <a:r>
              <a:rPr lang="ru-RU" alt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31.07.2020 № 259-ФЗ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3.3 «ЦИФРОВЫЕ ФИНАНСОВЫЕ АКТИВЫ, ЦИФРОВЫЕ ПРАВА»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40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: вниз 20"/>
          <p:cNvSpPr/>
          <p:nvPr/>
        </p:nvSpPr>
        <p:spPr>
          <a:xfrm rot="10800000">
            <a:off x="1603375" y="3856038"/>
            <a:ext cx="503238" cy="4508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26488" y="2725738"/>
            <a:ext cx="3130550" cy="3006725"/>
          </a:xfrm>
          <a:prstGeom prst="rect">
            <a:avLst/>
          </a:prstGeom>
          <a:solidFill>
            <a:srgbClr val="FB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764" name="Рисунок 2"/>
          <p:cNvPicPr>
            <a:picLocks noChangeAspect="1" noChangeArrowheads="1"/>
          </p:cNvPicPr>
          <p:nvPr/>
        </p:nvPicPr>
        <p:blipFill rotWithShape="1">
          <a:blip r:embed="rId3"/>
          <a:srcRect l="6029" r="3013" b="15111"/>
          <a:stretch/>
        </p:blipFill>
        <p:spPr bwMode="auto">
          <a:xfrm>
            <a:off x="100013" y="1622425"/>
            <a:ext cx="7632700" cy="2205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46100" y="2212975"/>
            <a:ext cx="2597150" cy="161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6246" name="Прямоугольник 14"/>
          <p:cNvSpPr>
            <a:spLocks noChangeArrowheads="1"/>
          </p:cNvSpPr>
          <p:nvPr/>
        </p:nvSpPr>
        <p:spPr bwMode="auto">
          <a:xfrm>
            <a:off x="92075" y="4167188"/>
            <a:ext cx="3849688" cy="2092881"/>
          </a:xfrm>
          <a:prstGeom prst="rect">
            <a:avLst/>
          </a:prstGeom>
          <a:solidFill>
            <a:srgbClr val="E2F4F6"/>
          </a:solidFill>
          <a:ln>
            <a:solidFill>
              <a:srgbClr val="40404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НАИМЕНОВАНИЕ ЦИФРОВОГО ФИНАНСОВОГО АКТИВА (ЕСЛИ ЕГО НЕЛЬЗЯ ОПРЕДЕЛИТЬ, УКАЗЫВАЮТСЯ ВИД И ОБЪЕМ ПРАВ, УДОСТОВЕРЯЕМЫХ ВЫПУСКАЕМЫМ ЦИФРОВЫМ ФИНАНСОВЫМ АКТИВОМ) И (ИЛИ) ЦИФРОВОГО ПРАВА, ВКЛЮЧАЮЩЕГО ОДНОВРЕМЕННО ЦИФРОВЫЕ ФИНАНСОВЫЕ АКТИВЫ И ИНЫЕ ЦИФРОВЫЕ ПРАВА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5600" y="2203450"/>
            <a:ext cx="2314575" cy="1624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Стрелка: вниз 21"/>
          <p:cNvSpPr/>
          <p:nvPr/>
        </p:nvSpPr>
        <p:spPr>
          <a:xfrm rot="10800000">
            <a:off x="6272213" y="3833813"/>
            <a:ext cx="503237" cy="4508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159375" y="6028646"/>
            <a:ext cx="5529263" cy="646112"/>
          </a:xfrm>
          <a:prstGeom prst="rect">
            <a:avLst/>
          </a:prstGeom>
          <a:solidFill>
            <a:srgbClr val="F9E9DB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404040"/>
                </a:solidFill>
                <a:latin typeface="Sitka Banner" panose="02000505000000020004" pitchFamily="2" charset="0"/>
              </a:rPr>
              <a:t>ЦЕННЫЕ БУМАГИ, ЗАРЕГИСТРИРОВАННЫЕ </a:t>
            </a:r>
            <a:br>
              <a:rPr lang="ru-RU" altLang="ru-RU" b="1" dirty="0">
                <a:solidFill>
                  <a:srgbClr val="404040"/>
                </a:solidFill>
                <a:latin typeface="Sitka Banner" panose="02000505000000020004" pitchFamily="2" charset="0"/>
              </a:rPr>
            </a:br>
            <a:r>
              <a:rPr lang="ru-RU" altLang="ru-RU" b="1" dirty="0">
                <a:solidFill>
                  <a:srgbClr val="404040"/>
                </a:solidFill>
                <a:latin typeface="Sitka Banner" panose="02000505000000020004" pitchFamily="2" charset="0"/>
              </a:rPr>
              <a:t>В ЦИФРОВОМ РЕЕСТРЕ</a:t>
            </a:r>
          </a:p>
        </p:txBody>
      </p:sp>
      <p:sp>
        <p:nvSpPr>
          <p:cNvPr id="266252" name="Прямоугольник 14"/>
          <p:cNvSpPr>
            <a:spLocks noChangeArrowheads="1"/>
          </p:cNvSpPr>
          <p:nvPr/>
        </p:nvSpPr>
        <p:spPr bwMode="auto">
          <a:xfrm>
            <a:off x="3179763" y="6269038"/>
            <a:ext cx="2125662" cy="400050"/>
          </a:xfrm>
          <a:prstGeom prst="rect">
            <a:avLst/>
          </a:prstGeom>
          <a:solidFill>
            <a:srgbClr val="FFFF00"/>
          </a:solidFill>
          <a:ln>
            <a:solidFill>
              <a:srgbClr val="00006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ПРИМЕР</a:t>
            </a:r>
          </a:p>
        </p:txBody>
      </p:sp>
      <p:sp>
        <p:nvSpPr>
          <p:cNvPr id="266253" name="Прямоугольник 14"/>
          <p:cNvSpPr>
            <a:spLocks noChangeArrowheads="1"/>
          </p:cNvSpPr>
          <p:nvPr/>
        </p:nvSpPr>
        <p:spPr bwMode="auto">
          <a:xfrm>
            <a:off x="8599488" y="1368425"/>
            <a:ext cx="3346450" cy="1260000"/>
          </a:xfrm>
          <a:prstGeom prst="rect">
            <a:avLst/>
          </a:prstGeom>
          <a:solidFill>
            <a:srgbClr val="E2F4F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Реестр российских операторов информационных систем, </a:t>
            </a:r>
            <a:br>
              <a:rPr lang="ru-RU" altLang="ru-RU" sz="16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которых осуществляется выпуск цифровых финансовых активов</a:t>
            </a:r>
          </a:p>
        </p:txBody>
      </p:sp>
      <p:pic>
        <p:nvPicPr>
          <p:cNvPr id="245774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3663" y="2870200"/>
            <a:ext cx="2738437" cy="2738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9501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6352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6248" name="Прямоугольник 14"/>
          <p:cNvSpPr>
            <a:spLocks noChangeArrowheads="1"/>
          </p:cNvSpPr>
          <p:nvPr/>
        </p:nvSpPr>
        <p:spPr bwMode="auto">
          <a:xfrm>
            <a:off x="4164013" y="4167188"/>
            <a:ext cx="4267200" cy="1569660"/>
          </a:xfrm>
          <a:prstGeom prst="rect">
            <a:avLst/>
          </a:prstGeom>
          <a:solidFill>
            <a:srgbClr val="E2F4F6"/>
          </a:solidFill>
          <a:ln>
            <a:solidFill>
              <a:srgbClr val="40404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НАИМЕНОВАНИЕ ОПЕРАТОРА ИНФОРМАЦИОННОЙ СИСТЕМЫ, В КОТОРОЙ ОСУЩЕСТВЛЯЕТСЯ ВЫПУСК ЦИФРОВЫХ ФИНАНСОВЫХ АКТИВОВ, СТРАНА ЕГО РЕГИСТРАЦИИ И ЕГО РЕГИСТРАЦИОННЫЙ НОМЕР В СООТВЕТСТВИИ </a:t>
            </a:r>
            <a:r>
              <a:rPr lang="en-US" altLang="ru-RU" sz="12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/>
            </a:r>
            <a:br>
              <a:rPr lang="en-US" altLang="ru-RU" sz="12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rgbClr val="40404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 ПРИМЕНИМЫМ ПРАВОМ (В ОТНОШЕНИИ РОССИЙСКОГО ЮРИДИЧЕСКОГО ЛИЦА УКАЗЫВАЮТСЯ ИНН И ОГРН).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3.3 «ЦИФРОВЫЕ ФИНАНСОВЫЕ АКТИВЫ, ЦИФРОВЫЕ ПРАВА» </a:t>
            </a:r>
          </a:p>
        </p:txBody>
      </p:sp>
      <p:pic>
        <p:nvPicPr>
          <p:cNvPr id="20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2153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2130425"/>
            <a:ext cx="9144000" cy="1089025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1E4649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3.4 «Утилитарные цифровые права»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455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9" name="Стрелка: вправо 13"/>
          <p:cNvSpPr/>
          <p:nvPr/>
        </p:nvSpPr>
        <p:spPr>
          <a:xfrm>
            <a:off x="8975725" y="5876925"/>
            <a:ext cx="2597150" cy="7350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4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389188" y="4144963"/>
            <a:ext cx="690562" cy="0"/>
          </a:xfrm>
          <a:prstGeom prst="line">
            <a:avLst/>
          </a:prstGeom>
          <a:ln w="1079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442075" y="438150"/>
            <a:ext cx="14288" cy="6419850"/>
          </a:xfrm>
          <a:prstGeom prst="line">
            <a:avLst/>
          </a:prstGeom>
          <a:ln w="3492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54688" y="4164013"/>
            <a:ext cx="690562" cy="0"/>
          </a:xfrm>
          <a:prstGeom prst="line">
            <a:avLst/>
          </a:prstGeom>
          <a:ln w="85725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6451600" y="3103563"/>
            <a:ext cx="788988" cy="106045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26200" y="4176713"/>
            <a:ext cx="4537075" cy="158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3" idx="1"/>
          </p:cNvCxnSpPr>
          <p:nvPr/>
        </p:nvCxnSpPr>
        <p:spPr>
          <a:xfrm>
            <a:off x="6438900" y="4192588"/>
            <a:ext cx="815975" cy="120808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3.4 «УТИЛИТАРНЫЕ ЦИФРОВЫЕ ПРАВА» </a:t>
            </a:r>
          </a:p>
        </p:txBody>
      </p:sp>
      <p:sp>
        <p:nvSpPr>
          <p:cNvPr id="221192" name="Прямоугольник 4"/>
          <p:cNvSpPr>
            <a:spLocks noChangeArrowheads="1"/>
          </p:cNvSpPr>
          <p:nvPr/>
        </p:nvSpPr>
        <p:spPr bwMode="auto">
          <a:xfrm>
            <a:off x="103188" y="3584575"/>
            <a:ext cx="2563812" cy="1200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УТИЛИТАРНЫЕ ЦИФРОВЫЕ ПРАВА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54875" y="2924175"/>
            <a:ext cx="4713288" cy="355600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Право требовать передачи вещи (вещей);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19950" y="3548063"/>
            <a:ext cx="4748213" cy="1290637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Право требовать передачи исключительных прав на результаты интеллектуальной деятельности и (или) прав использования результатов интеллектуальной деятельности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23598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54875" y="5049838"/>
            <a:ext cx="4735513" cy="703262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Право требовать выполнения работ </a:t>
            </a:r>
            <a:r>
              <a:rPr lang="ru-RU" altLang="ru-RU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/>
            </a:r>
            <a:br>
              <a:rPr lang="ru-RU" altLang="ru-RU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(или) оказания услуг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297113" y="1519238"/>
            <a:ext cx="4105275" cy="368300"/>
          </a:xfrm>
          <a:prstGeom prst="rect">
            <a:avLst/>
          </a:prstGeom>
          <a:solidFill>
            <a:srgbClr val="404040"/>
          </a:solidFill>
          <a:ln>
            <a:solidFill>
              <a:srgbClr val="FFFF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FFFFFF"/>
                </a:solidFill>
                <a:latin typeface="Sitka Banner" panose="02000505000000020004" pitchFamily="2" charset="0"/>
              </a:rPr>
              <a:t>ТЕРМИНОЛОГИЯ</a:t>
            </a:r>
          </a:p>
        </p:txBody>
      </p:sp>
      <p:sp>
        <p:nvSpPr>
          <p:cNvPr id="24" name="Прямоугольник 4"/>
          <p:cNvSpPr>
            <a:spLocks noChangeArrowheads="1"/>
          </p:cNvSpPr>
          <p:nvPr/>
        </p:nvSpPr>
        <p:spPr bwMode="auto">
          <a:xfrm>
            <a:off x="2855913" y="2867024"/>
            <a:ext cx="3335337" cy="3132000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создаваемые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и оборачиваемые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информационной системе права требования передачи вещи или интеллектуальных прав, права требования выполнения работ или оказания услуг</a:t>
            </a:r>
          </a:p>
        </p:txBody>
      </p:sp>
      <p:pic>
        <p:nvPicPr>
          <p:cNvPr id="19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3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974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700213"/>
            <a:ext cx="67183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3563" y="5865813"/>
            <a:ext cx="2579687" cy="587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9751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695">
            <a:off x="3411538" y="5548313"/>
            <a:ext cx="7064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4511824" y="4473575"/>
            <a:ext cx="4319588" cy="14398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Sitka Banner" panose="02000505000000020004" pitchFamily="2" charset="0"/>
              </a:rPr>
              <a:t>Функция «Адрес фактического места проживания»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271364" name="Рисунок 2"/>
          <p:cNvPicPr>
            <a:picLocks noChangeAspect="1" noChangeArrowheads="1"/>
          </p:cNvPicPr>
          <p:nvPr/>
        </p:nvPicPr>
        <p:blipFill rotWithShape="1">
          <a:blip r:embed="rId3"/>
          <a:srcRect l="3448" r="1730" b="13677"/>
          <a:stretch/>
        </p:blipFill>
        <p:spPr bwMode="auto">
          <a:xfrm>
            <a:off x="136525" y="2128838"/>
            <a:ext cx="8912225" cy="2497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38163" y="2647950"/>
            <a:ext cx="3105150" cy="1933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00625" y="2630488"/>
            <a:ext cx="1311275" cy="1951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11900" y="2630488"/>
            <a:ext cx="2736850" cy="1951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9481113" y="4098414"/>
            <a:ext cx="2577826" cy="1200329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  <a:latin typeface="Sitka Banner" panose="02000505000000020004" pitchFamily="2" charset="0"/>
              </a:rPr>
              <a:t>РЕЕСТР ОПЕРАТОРОВ ИНВЕСТИЦИОННЫХ ПЛАТФОРМ </a:t>
            </a:r>
          </a:p>
        </p:txBody>
      </p:sp>
      <p:pic>
        <p:nvPicPr>
          <p:cNvPr id="271372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10776" y="2514781"/>
            <a:ext cx="1439862" cy="143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Стрелка: вниз 31"/>
          <p:cNvSpPr/>
          <p:nvPr/>
        </p:nvSpPr>
        <p:spPr>
          <a:xfrm rot="10800000">
            <a:off x="1803400" y="3706813"/>
            <a:ext cx="503238" cy="2170112"/>
          </a:xfrm>
          <a:prstGeom prst="downArrow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3" name="Стрелка: вниз 32"/>
          <p:cNvSpPr/>
          <p:nvPr/>
        </p:nvSpPr>
        <p:spPr>
          <a:xfrm rot="3029348">
            <a:off x="6321426" y="1308100"/>
            <a:ext cx="347662" cy="1798637"/>
          </a:xfrm>
          <a:prstGeom prst="downArrow">
            <a:avLst/>
          </a:prstGeom>
          <a:solidFill>
            <a:srgbClr val="FF0000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5" name="Стрелка: вниз 34"/>
          <p:cNvSpPr/>
          <p:nvPr/>
        </p:nvSpPr>
        <p:spPr>
          <a:xfrm rot="10800000">
            <a:off x="7431088" y="3706813"/>
            <a:ext cx="503237" cy="2009775"/>
          </a:xfrm>
          <a:prstGeom prst="downArrow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3.4 «УТИЛИТАРНЫЕ ЦИФРОВЫЕ ПРАВА» </a:t>
            </a:r>
          </a:p>
        </p:txBody>
      </p:sp>
      <p:sp>
        <p:nvSpPr>
          <p:cNvPr id="271368" name="Прямоугольник 14"/>
          <p:cNvSpPr>
            <a:spLocks noChangeArrowheads="1"/>
          </p:cNvSpPr>
          <p:nvPr/>
        </p:nvSpPr>
        <p:spPr bwMode="auto">
          <a:xfrm>
            <a:off x="6842125" y="1403350"/>
            <a:ext cx="4608513" cy="1016000"/>
          </a:xfrm>
          <a:prstGeom prst="rect">
            <a:avLst/>
          </a:prstGeom>
          <a:solidFill>
            <a:srgbClr val="E2F4F6"/>
          </a:solidFill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ОБЪЕМ ИНВЕСТИЦИЙ В РУБЛЯХ </a:t>
            </a:r>
            <a:b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СООТВЕТСТВИИ С ДОГОВОРОМ ИНВЕСТИРОВАНИЯ</a:t>
            </a:r>
          </a:p>
        </p:txBody>
      </p:sp>
      <p:sp>
        <p:nvSpPr>
          <p:cNvPr id="271370" name="Прямоугольник 14"/>
          <p:cNvSpPr>
            <a:spLocks noChangeArrowheads="1"/>
          </p:cNvSpPr>
          <p:nvPr/>
        </p:nvSpPr>
        <p:spPr bwMode="auto">
          <a:xfrm>
            <a:off x="4871864" y="5070371"/>
            <a:ext cx="4274517" cy="1569660"/>
          </a:xfrm>
          <a:prstGeom prst="rect">
            <a:avLst/>
          </a:prstGeom>
          <a:solidFill>
            <a:srgbClr val="E2F4F6"/>
          </a:solidFill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НАИМЕНОВАНИЕ ОПЕРАТОРА ИНВЕСТИЦИОННОЙ ПЛАТФОРМЫ, </a:t>
            </a:r>
            <a:endParaRPr lang="ru-RU" altLang="ru-RU" sz="1600" b="1" dirty="0" smtClean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ЕГО </a:t>
            </a:r>
            <a: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ИДЕНТИФИКАЦИОННЫЙ НОМЕР НАЛОГОПЛАТЕЛЬЩИКА И ОСНОВНОЙ ГОСУДАРСТВЕННЫЙ РЕГИСТРАЦИОННЫЙ НОМЕР.</a:t>
            </a:r>
          </a:p>
        </p:txBody>
      </p:sp>
      <p:sp>
        <p:nvSpPr>
          <p:cNvPr id="271366" name="Прямоугольник 14"/>
          <p:cNvSpPr>
            <a:spLocks noChangeArrowheads="1"/>
          </p:cNvSpPr>
          <p:nvPr/>
        </p:nvSpPr>
        <p:spPr bwMode="auto">
          <a:xfrm>
            <a:off x="335360" y="5070371"/>
            <a:ext cx="4104878" cy="1077218"/>
          </a:xfrm>
          <a:prstGeom prst="rect">
            <a:avLst/>
          </a:prstGeom>
          <a:solidFill>
            <a:srgbClr val="E2F4F6"/>
          </a:solidFill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УНИКАЛЬНОЕ УСЛОВНОЕ ОБОЗНАЧЕНИЕ, ИДЕНТИФИЦИРУЮЩЕЕ УТИЛИТАРНОЕ ЦИФРОВОЕ ПРАВО</a:t>
            </a:r>
          </a:p>
        </p:txBody>
      </p:sp>
      <p:sp>
        <p:nvSpPr>
          <p:cNvPr id="2" name="Стрелка углом 1"/>
          <p:cNvSpPr/>
          <p:nvPr/>
        </p:nvSpPr>
        <p:spPr>
          <a:xfrm rot="16200000" flipV="1">
            <a:off x="10037763" y="5330825"/>
            <a:ext cx="1068387" cy="1008063"/>
          </a:xfrm>
          <a:prstGeom prst="ben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9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89138"/>
            <a:ext cx="8112125" cy="3743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6659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2723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136775"/>
            <a:ext cx="7880350" cy="349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680176" y="3717032"/>
            <a:ext cx="4248472" cy="2554545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БАНК РОССИИ ВЕДЕТ РЕЕСТР ОПЕРАТОРОВ ИНВЕСТИЦИОННЫХ ПЛАТФОРМ, ОПРЕДЕЛЯЕТ ПОРЯДОК ВЕДЕНИЯ ТАКОГО РЕЕСТРА, СОСТАВ ВКЛЮЧАЕМЫХ В НЕГО СВЕДЕНИЙ</a:t>
            </a:r>
          </a:p>
        </p:txBody>
      </p:sp>
      <p:sp>
        <p:nvSpPr>
          <p:cNvPr id="32666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2135188" y="266699"/>
            <a:ext cx="9001125" cy="1260000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5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ПОДРАЗДЕЛ 3.4 «УТИЛИТАРНЫЕ ЦИФРОВЫЕ ПРАВА» 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7356475" y="1862138"/>
            <a:ext cx="4105275" cy="460375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ОБРАЗЕЦ ЗАПОЛНЕНИЯ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27683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2130425"/>
            <a:ext cx="9144000" cy="1089025"/>
          </a:xfrm>
          <a:prstGeom prst="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1E4649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Подраздел 3.5 «Цифровая валюта»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587" y="3451225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4"/>
            <a:ext cx="10033000" cy="136800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9" name="Стрелка: вправо 13"/>
          <p:cNvSpPr/>
          <p:nvPr/>
        </p:nvSpPr>
        <p:spPr>
          <a:xfrm>
            <a:off x="8975725" y="5876925"/>
            <a:ext cx="2597150" cy="7350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FFFF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400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389188" y="4144963"/>
            <a:ext cx="690562" cy="0"/>
          </a:xfrm>
          <a:prstGeom prst="line">
            <a:avLst/>
          </a:prstGeom>
          <a:ln w="107950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442075" y="438150"/>
            <a:ext cx="14288" cy="6419850"/>
          </a:xfrm>
          <a:prstGeom prst="line">
            <a:avLst/>
          </a:prstGeom>
          <a:ln w="3492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754688" y="4164013"/>
            <a:ext cx="690562" cy="0"/>
          </a:xfrm>
          <a:prstGeom prst="line">
            <a:avLst/>
          </a:prstGeom>
          <a:ln w="85725"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6451600" y="3103563"/>
            <a:ext cx="788988" cy="106045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20" idx="1"/>
          </p:cNvCxnSpPr>
          <p:nvPr/>
        </p:nvCxnSpPr>
        <p:spPr>
          <a:xfrm>
            <a:off x="6438900" y="4164013"/>
            <a:ext cx="785813" cy="76041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3" idx="1"/>
          </p:cNvCxnSpPr>
          <p:nvPr/>
        </p:nvCxnSpPr>
        <p:spPr>
          <a:xfrm>
            <a:off x="6438900" y="4192588"/>
            <a:ext cx="815975" cy="120808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ПОДРАЗДЕЛ 3.5 «ЦИФРОВАЯ ВАЛЮТА» </a:t>
            </a:r>
          </a:p>
        </p:txBody>
      </p:sp>
      <p:sp>
        <p:nvSpPr>
          <p:cNvPr id="221192" name="Прямоугольник 4"/>
          <p:cNvSpPr>
            <a:spLocks noChangeArrowheads="1"/>
          </p:cNvSpPr>
          <p:nvPr/>
        </p:nvSpPr>
        <p:spPr bwMode="auto">
          <a:xfrm>
            <a:off x="103188" y="3584575"/>
            <a:ext cx="2563812" cy="954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ЦИФРОВАЯ ВАЛЮТА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15188" y="2924175"/>
            <a:ext cx="4713287" cy="355600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2000" dirty="0" err="1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Bitcoin</a:t>
            </a:r>
            <a:r>
              <a:rPr lang="ru-RU" altLang="ru-RU" sz="2000" dirty="0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 BTC (год выпуска – 2009)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232650" y="3548063"/>
            <a:ext cx="4695825" cy="396875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2000" dirty="0" err="1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Litecoin</a:t>
            </a:r>
            <a:r>
              <a:rPr lang="ru-RU" altLang="ru-RU" sz="2000" dirty="0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 LTC (год выпуска – 2011)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29742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32650" y="4164013"/>
            <a:ext cx="4735513" cy="366712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dirty="0" err="1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Namecoin</a:t>
            </a:r>
            <a:r>
              <a:rPr lang="ru-RU" altLang="ru-RU" dirty="0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 NMC (год выпуска – 2011)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297113" y="1519238"/>
            <a:ext cx="4105275" cy="368300"/>
          </a:xfrm>
          <a:prstGeom prst="rect">
            <a:avLst/>
          </a:prstGeom>
          <a:solidFill>
            <a:srgbClr val="404040"/>
          </a:solidFill>
          <a:ln>
            <a:solidFill>
              <a:srgbClr val="FFFF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FFFFFF"/>
                </a:solidFill>
                <a:latin typeface="Sitka Banner" panose="02000505000000020004" pitchFamily="2" charset="0"/>
              </a:rPr>
              <a:t>ТЕРМИНОЛОГИЯ</a:t>
            </a:r>
          </a:p>
        </p:txBody>
      </p:sp>
      <p:sp>
        <p:nvSpPr>
          <p:cNvPr id="329746" name="Прямоугольник 4"/>
          <p:cNvSpPr>
            <a:spLocks noChangeArrowheads="1"/>
          </p:cNvSpPr>
          <p:nvPr/>
        </p:nvSpPr>
        <p:spPr bwMode="auto">
          <a:xfrm>
            <a:off x="2965450" y="2187575"/>
            <a:ext cx="3335338" cy="3693319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E4649"/>
                </a:solidFill>
                <a:latin typeface="Sitka Banner" pitchFamily="2" charset="0"/>
              </a:rPr>
              <a:t>совокупность электронных данных (цифрового кода или обозначения), содержащихся в информационной системе, которые предлагаются и (или) могут быть приняты в качестве средства платежа, не являющегося денежной единицей РФ, денежной единицей иностранного государства и (или) международной денежной или расчетной единицей</a:t>
            </a:r>
          </a:p>
        </p:txBody>
      </p:sp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7219950" y="2030413"/>
            <a:ext cx="4708525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BBE0E3">
                    <a:lumMod val="25000"/>
                  </a:srgbClr>
                </a:solidFill>
                <a:latin typeface="Sitka Banner" panose="02000505000000020004" pitchFamily="2" charset="0"/>
              </a:rPr>
              <a:t>ВИДЫ ЦИФРОВЫХ ВАЛЮТ: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24713" y="4749800"/>
            <a:ext cx="4735512" cy="349250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NXT 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(год выпуска – 2013)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224713" y="5270500"/>
            <a:ext cx="4735512" cy="349250"/>
          </a:xfrm>
          <a:prstGeom prst="rect">
            <a:avLst/>
          </a:prstGeom>
          <a:solidFill>
            <a:srgbClr val="E4F2F4"/>
          </a:solidFill>
          <a:ln w="190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2000" dirty="0" err="1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PPCoin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 PPC (год выпуска – 2012)</a:t>
            </a:r>
          </a:p>
        </p:txBody>
      </p:sp>
      <p:cxnSp>
        <p:nvCxnSpPr>
          <p:cNvPr id="27" name="Прямая соединительная линия 26"/>
          <p:cNvCxnSpPr>
            <a:endCxn id="13" idx="1"/>
          </p:cNvCxnSpPr>
          <p:nvPr/>
        </p:nvCxnSpPr>
        <p:spPr>
          <a:xfrm>
            <a:off x="6402388" y="4130675"/>
            <a:ext cx="830262" cy="21748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6" idx="1"/>
          </p:cNvCxnSpPr>
          <p:nvPr/>
        </p:nvCxnSpPr>
        <p:spPr>
          <a:xfrm flipV="1">
            <a:off x="6402388" y="3746500"/>
            <a:ext cx="830262" cy="43497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ПОДРАЗДЕЛ 3.5 «ЦИФРОВАЯ ВАЛЮТА»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3178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1138238" y="2830513"/>
            <a:ext cx="3284537" cy="181451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ЧТО НЕ ОТНОСИТСЯ </a:t>
            </a:r>
            <a:br>
              <a:rPr lang="ru-RU" altLang="ru-RU" sz="2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800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   К ЦИФРОВОЙ ВАЛЮТЕ?</a:t>
            </a: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6311900" y="1979613"/>
            <a:ext cx="4594225" cy="708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Денежные средства, полученные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результате «</a:t>
            </a:r>
            <a:r>
              <a:rPr lang="ru-RU" altLang="ru-RU" sz="2000" dirty="0" err="1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кэшбэка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»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6311900" y="5300663"/>
            <a:ext cx="4594225" cy="708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Бонусные баллы на накопительных дисконтных картах</a:t>
            </a: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6311900" y="3322638"/>
            <a:ext cx="4594225" cy="101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Денежные средства, размещенные </a:t>
            </a:r>
            <a:endParaRPr lang="ru-RU" altLang="ru-RU" sz="2000" dirty="0" smtClean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электронных кошельках </a:t>
            </a:r>
            <a:b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(QIWI Кошелек, Яндекс-деньги)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6311900" y="4497388"/>
            <a:ext cx="4594225" cy="708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Денежные средства, размещенные </a:t>
            </a:r>
            <a:endParaRPr lang="ru-RU" altLang="ru-RU" sz="2000" dirty="0" smtClean="0">
              <a:solidFill>
                <a:schemeClr val="accent1">
                  <a:lumMod val="25000"/>
                </a:schemeClr>
              </a:solidFill>
              <a:latin typeface="Sitka Banner" panose="02000505000000020004" pitchFamily="2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онлайн-играх, социальных сетях</a:t>
            </a: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6311900" y="2767013"/>
            <a:ext cx="4594225" cy="400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Дата и подпись</a:t>
            </a:r>
          </a:p>
        </p:txBody>
      </p:sp>
      <p:cxnSp>
        <p:nvCxnSpPr>
          <p:cNvPr id="39" name="Прямая соединительная линия 38"/>
          <p:cNvCxnSpPr>
            <a:cxnSpLocks/>
          </p:cNvCxnSpPr>
          <p:nvPr/>
        </p:nvCxnSpPr>
        <p:spPr>
          <a:xfrm>
            <a:off x="4411663" y="2862263"/>
            <a:ext cx="0" cy="1714500"/>
          </a:xfrm>
          <a:prstGeom prst="line">
            <a:avLst/>
          </a:prstGeom>
          <a:ln w="508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4411663" y="2381250"/>
            <a:ext cx="1773237" cy="133826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411663" y="2952750"/>
            <a:ext cx="1728787" cy="78581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4411663" y="3751263"/>
            <a:ext cx="1706562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4411663" y="3746500"/>
            <a:ext cx="1828800" cy="11049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411663" y="3751263"/>
            <a:ext cx="1828800" cy="183832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4288" y="1436688"/>
            <a:ext cx="8280400" cy="287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485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79425" y="2720975"/>
            <a:ext cx="3240311" cy="36830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2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Sitka Banner" panose="02000505000000020004" pitchFamily="2" charset="0"/>
              </a:rPr>
              <a:t>ОБРАЗЕЦ ЗАПОЛНЕНИЯ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2088" y="4264025"/>
            <a:ext cx="6491287" cy="23083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Отсутствует лицо, обязанное перед каждым обладателем таких электронных данных, за исключением оператора и (или) узлов информационной системы, обязанных только обеспечивать соответствие порядка выпуска этих электронных данных и осуществления в их отношении действий по внесению (изменению) записей </a:t>
            </a:r>
            <a:r>
              <a:rPr lang="en-US" b="1" dirty="0">
                <a:solidFill>
                  <a:schemeClr val="bg1"/>
                </a:solidFill>
                <a:latin typeface="Sitka Banner" panose="02000505000000020004" pitchFamily="2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Sitka Banner" panose="02000505000000020004" pitchFamily="2" charset="0"/>
              </a:rPr>
              <a:t>в информационную систему</a:t>
            </a:r>
          </a:p>
        </p:txBody>
      </p:sp>
      <p:sp>
        <p:nvSpPr>
          <p:cNvPr id="33485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3388" y="438150"/>
            <a:ext cx="10425112" cy="7429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2135188" y="266700"/>
            <a:ext cx="7488237" cy="109696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ПОДРАЗДЕЛ 3.5 «ЦИФРОВАЯ ВАЛЮТА»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313" y="1525588"/>
            <a:ext cx="8064500" cy="2676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2049463"/>
            <a:ext cx="10048875" cy="812800"/>
          </a:xfrm>
          <a:prstGeom prst="rect">
            <a:avLst/>
          </a:prstGeom>
          <a:solidFill>
            <a:srgbClr val="F9E9DB"/>
          </a:solidFill>
          <a:ln w="12700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2600" b="1">
                <a:solidFill>
                  <a:srgbClr val="404040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Раздел 4 «Сведения о счетах в банках и иных кредитных организациях»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2900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трелка: вправо 13"/>
          <p:cNvSpPr/>
          <p:nvPr/>
        </p:nvSpPr>
        <p:spPr>
          <a:xfrm>
            <a:off x="8832850" y="5805488"/>
            <a:ext cx="2740025" cy="806450"/>
          </a:xfrm>
          <a:prstGeom prst="rightArrow">
            <a:avLst/>
          </a:prstGeom>
          <a:solidFill>
            <a:srgbClr val="FBEF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0238" y="241300"/>
            <a:ext cx="6096000" cy="1089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2.5.5 </a:t>
            </a:r>
            <a:b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4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31 ЯНВАРЯ 2024 ГОДА)</a:t>
            </a:r>
          </a:p>
        </p:txBody>
      </p:sp>
      <p:sp>
        <p:nvSpPr>
          <p:cNvPr id="8" name="Параллелограмм 7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8" name="Скругленный прямоугольник 4"/>
          <p:cNvSpPr/>
          <p:nvPr/>
        </p:nvSpPr>
        <p:spPr bwMode="auto">
          <a:xfrm>
            <a:off x="5688013" y="300038"/>
            <a:ext cx="6024562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8315325" y="1468438"/>
            <a:ext cx="9525" cy="5094287"/>
          </a:xfrm>
          <a:prstGeom prst="line">
            <a:avLst/>
          </a:prstGeom>
          <a:ln w="317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4870450" y="2570163"/>
            <a:ext cx="6908800" cy="369887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Sitka Banner" panose="02000505000000020004" pitchFamily="2" charset="0"/>
              </a:rPr>
              <a:t>1. </a:t>
            </a:r>
            <a:r>
              <a:rPr lang="ru-RU" altLang="ru-RU" sz="1800" dirty="0">
                <a:latin typeface="Sitka Banner" panose="02000505000000020004" pitchFamily="2" charset="0"/>
              </a:rPr>
              <a:t>счета с нулевым остатком по состоянию на отчетную дату;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870450" y="3106738"/>
            <a:ext cx="6916738" cy="1107996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Sitka Banner" panose="02000505000000020004" pitchFamily="2" charset="0"/>
              </a:rPr>
              <a:t>2</a:t>
            </a:r>
            <a:r>
              <a:rPr lang="ru-RU" altLang="ru-RU" sz="1600" b="1" dirty="0">
                <a:latin typeface="Sitka Banner" panose="02000505000000020004" pitchFamily="2" charset="0"/>
              </a:rPr>
              <a:t>. </a:t>
            </a:r>
            <a:r>
              <a:rPr lang="ru-RU" altLang="ru-RU" sz="1600" dirty="0">
                <a:latin typeface="Sitka Banner" panose="02000505000000020004" pitchFamily="2" charset="0"/>
              </a:rPr>
              <a:t>счета, совершение операций по которым осуществляется </a:t>
            </a:r>
            <a:br>
              <a:rPr lang="ru-RU" altLang="ru-RU" sz="1600" dirty="0">
                <a:latin typeface="Sitka Banner" panose="02000505000000020004" pitchFamily="2" charset="0"/>
              </a:rPr>
            </a:br>
            <a:r>
              <a:rPr lang="ru-RU" altLang="ru-RU" sz="1600" dirty="0">
                <a:latin typeface="Sitka Banner" panose="02000505000000020004" pitchFamily="2" charset="0"/>
              </a:rPr>
              <a:t>с использованием расчетных (дебетовых) карт, кредитных карт, например, различные виды социальных карт (социальная карта студента, учащегося), платежных карт для зачисления пенсии и др.;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870450" y="4525963"/>
            <a:ext cx="6923088" cy="646112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Sitka Banner" panose="02000505000000020004" pitchFamily="2" charset="0"/>
              </a:rPr>
              <a:t>3. </a:t>
            </a:r>
            <a:r>
              <a:rPr lang="ru-RU" altLang="ru-RU" sz="1800" dirty="0">
                <a:latin typeface="Sitka Banner" panose="02000505000000020004" pitchFamily="2" charset="0"/>
              </a:rPr>
              <a:t>счета (вклады) в иностранных банках, расположенных за </a:t>
            </a:r>
            <a:r>
              <a:rPr lang="en-US" altLang="ru-RU" sz="1800" dirty="0">
                <a:latin typeface="Sitka Banner" panose="02000505000000020004" pitchFamily="2" charset="0"/>
              </a:rPr>
              <a:t/>
            </a:r>
            <a:br>
              <a:rPr lang="en-US" altLang="ru-RU" sz="1800" dirty="0">
                <a:latin typeface="Sitka Banner" panose="02000505000000020004" pitchFamily="2" charset="0"/>
              </a:rPr>
            </a:br>
            <a:r>
              <a:rPr lang="ru-RU" altLang="ru-RU" sz="1800" dirty="0">
                <a:latin typeface="Sitka Banner" panose="02000505000000020004" pitchFamily="2" charset="0"/>
              </a:rPr>
              <a:t>пределами РФ;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70450" y="5378450"/>
            <a:ext cx="6931025" cy="369888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latin typeface="Sitka Banner" panose="02000505000000020004" pitchFamily="2" charset="0"/>
              </a:rPr>
              <a:t>4. </a:t>
            </a:r>
            <a:r>
              <a:rPr lang="ru-RU" altLang="ru-RU" sz="1800" dirty="0">
                <a:latin typeface="Sitka Banner" panose="02000505000000020004" pitchFamily="2" charset="0"/>
              </a:rPr>
              <a:t>счета, открытые для погашения кредита;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5303838" y="1336675"/>
            <a:ext cx="6196012" cy="708025"/>
          </a:xfrm>
          <a:prstGeom prst="rect">
            <a:avLst/>
          </a:prstGeom>
          <a:solidFill>
            <a:srgbClr val="FCF1E8"/>
          </a:solidFill>
          <a:ln w="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latin typeface="Sitka Banner" panose="02000505000000020004" pitchFamily="2" charset="0"/>
              </a:rPr>
              <a:t>ПОДЛЕЖИТ УКАЗАНИЮ ИНФОРМАЦИЯ </a:t>
            </a:r>
            <a:r>
              <a:rPr lang="en-US" altLang="ru-RU" sz="2000" b="1" dirty="0">
                <a:latin typeface="Sitka Banner" panose="02000505000000020004" pitchFamily="2" charset="0"/>
              </a:rPr>
              <a:t/>
            </a:r>
            <a:br>
              <a:rPr lang="en-US" altLang="ru-RU" sz="2000" b="1" dirty="0">
                <a:latin typeface="Sitka Banner" panose="02000505000000020004" pitchFamily="2" charset="0"/>
              </a:rPr>
            </a:br>
            <a:r>
              <a:rPr lang="ru-RU" altLang="ru-RU" sz="2000" b="1" dirty="0">
                <a:latin typeface="Sitka Banner" panose="02000505000000020004" pitchFamily="2" charset="0"/>
              </a:rPr>
              <a:t>О СЛЕДУЮЩИХ СЧЕТАХ: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75213" y="5965825"/>
            <a:ext cx="6932612" cy="646113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Sitka Banner" panose="02000505000000020004" pitchFamily="2" charset="0"/>
              </a:rPr>
              <a:t>5</a:t>
            </a:r>
            <a:r>
              <a:rPr lang="ru-RU" altLang="ru-RU" sz="1800" b="1" dirty="0">
                <a:latin typeface="Sitka Banner" panose="02000505000000020004" pitchFamily="2" charset="0"/>
              </a:rPr>
              <a:t>. </a:t>
            </a:r>
            <a:r>
              <a:rPr lang="ru-RU" altLang="ru-RU" sz="1800" dirty="0">
                <a:latin typeface="Sitka Banner" panose="02000505000000020004" pitchFamily="2" charset="0"/>
              </a:rPr>
              <a:t>вклады (счета) в драгоценных металлах (в том числе указывается вид счета и металл, в котором он открыт);</a:t>
            </a:r>
          </a:p>
        </p:txBody>
      </p:sp>
      <p:pic>
        <p:nvPicPr>
          <p:cNvPr id="342027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420938"/>
            <a:ext cx="4881562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4406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15" name="Скругленный прямоугольник 4"/>
          <p:cNvSpPr/>
          <p:nvPr/>
        </p:nvSpPr>
        <p:spPr bwMode="auto">
          <a:xfrm>
            <a:off x="5688013" y="300038"/>
            <a:ext cx="6024562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8315325" y="1468438"/>
            <a:ext cx="9525" cy="5094287"/>
          </a:xfrm>
          <a:prstGeom prst="line">
            <a:avLst/>
          </a:prstGeom>
          <a:ln w="317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276850" y="2759075"/>
            <a:ext cx="5972175" cy="646113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Sitka Banner" panose="02000505000000020004" pitchFamily="2" charset="0"/>
              </a:rPr>
              <a:t>6</a:t>
            </a:r>
            <a:r>
              <a:rPr lang="ru-RU" altLang="ru-RU" sz="1800" b="1" dirty="0">
                <a:latin typeface="Sitka Banner" panose="02000505000000020004" pitchFamily="2" charset="0"/>
              </a:rPr>
              <a:t>. </a:t>
            </a:r>
            <a:r>
              <a:rPr lang="ru-RU" altLang="ru-RU" sz="1800" dirty="0">
                <a:latin typeface="Sitka Banner" panose="02000505000000020004" pitchFamily="2" charset="0"/>
              </a:rPr>
              <a:t>счета, открытые гражданам, зарегистрированным </a:t>
            </a:r>
            <a:br>
              <a:rPr lang="ru-RU" altLang="ru-RU" sz="1800" dirty="0">
                <a:latin typeface="Sitka Banner" panose="02000505000000020004" pitchFamily="2" charset="0"/>
              </a:rPr>
            </a:br>
            <a:r>
              <a:rPr lang="ru-RU" altLang="ru-RU" sz="1800" dirty="0">
                <a:latin typeface="Sitka Banner" panose="02000505000000020004" pitchFamily="2" charset="0"/>
              </a:rPr>
              <a:t>в качестве индивидуальных предпринимателей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5276850" y="3519488"/>
            <a:ext cx="6002338" cy="369887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Sitka Banner" panose="02000505000000020004" pitchFamily="2" charset="0"/>
              </a:rPr>
              <a:t>7</a:t>
            </a:r>
            <a:r>
              <a:rPr lang="ru-RU" altLang="ru-RU" sz="1800" b="1" dirty="0">
                <a:latin typeface="Sitka Banner" panose="02000505000000020004" pitchFamily="2" charset="0"/>
              </a:rPr>
              <a:t>. </a:t>
            </a:r>
            <a:r>
              <a:rPr lang="ru-RU" altLang="ru-RU" sz="1800" dirty="0">
                <a:latin typeface="Sitka Banner" panose="02000505000000020004" pitchFamily="2" charset="0"/>
              </a:rPr>
              <a:t>номинальный счет;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5276850" y="4117975"/>
            <a:ext cx="6002338" cy="369888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Sitka Banner" panose="02000505000000020004" pitchFamily="2" charset="0"/>
              </a:rPr>
              <a:t>8</a:t>
            </a:r>
            <a:r>
              <a:rPr lang="ru-RU" altLang="ru-RU" sz="1800" b="1" dirty="0">
                <a:latin typeface="Sitka Banner" panose="02000505000000020004" pitchFamily="2" charset="0"/>
              </a:rPr>
              <a:t>. </a:t>
            </a:r>
            <a:r>
              <a:rPr lang="ru-RU" altLang="ru-RU" sz="1800" dirty="0">
                <a:latin typeface="Sitka Banner" panose="02000505000000020004" pitchFamily="2" charset="0"/>
              </a:rPr>
              <a:t>счет </a:t>
            </a:r>
            <a:r>
              <a:rPr lang="ru-RU" altLang="ru-RU" sz="1800" dirty="0" err="1">
                <a:latin typeface="Sitka Banner" panose="02000505000000020004" pitchFamily="2" charset="0"/>
              </a:rPr>
              <a:t>эскроу</a:t>
            </a:r>
            <a:r>
              <a:rPr lang="ru-RU" altLang="ru-RU" sz="1800" dirty="0">
                <a:latin typeface="Sitka Banner" panose="02000505000000020004" pitchFamily="2" charset="0"/>
              </a:rPr>
              <a:t>;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89550" y="4652963"/>
            <a:ext cx="5989638" cy="923925"/>
          </a:xfrm>
          <a:prstGeom prst="rect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Sitka Banner" panose="02000505000000020004" pitchFamily="2" charset="0"/>
              </a:rPr>
              <a:t>9. </a:t>
            </a:r>
            <a:r>
              <a:rPr lang="ru-RU" altLang="ru-RU" sz="1800" dirty="0">
                <a:latin typeface="Sitka Banner" panose="02000505000000020004" pitchFamily="2" charset="0"/>
              </a:rPr>
              <a:t>счет цифрового рубля (открывается исключительно Банком России, следовательно, указывается адрес Банка России).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303838" y="1336675"/>
            <a:ext cx="6196012" cy="708025"/>
          </a:xfrm>
          <a:prstGeom prst="rect">
            <a:avLst/>
          </a:prstGeom>
          <a:solidFill>
            <a:srgbClr val="FCF1E8"/>
          </a:solidFill>
          <a:ln w="0">
            <a:solidFill>
              <a:schemeClr val="accent4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latin typeface="Sitka Banner" panose="02000505000000020004" pitchFamily="2" charset="0"/>
              </a:rPr>
              <a:t>ПОДЛЕЖИТ УКАЗАНИЮ ИНФОРМАЦИЯ </a:t>
            </a:r>
            <a:r>
              <a:rPr lang="en-US" altLang="ru-RU" sz="2000" b="1" dirty="0">
                <a:latin typeface="Sitka Banner" panose="02000505000000020004" pitchFamily="2" charset="0"/>
              </a:rPr>
              <a:t/>
            </a:r>
            <a:br>
              <a:rPr lang="en-US" altLang="ru-RU" sz="2000" b="1" dirty="0">
                <a:latin typeface="Sitka Banner" panose="02000505000000020004" pitchFamily="2" charset="0"/>
              </a:rPr>
            </a:br>
            <a:r>
              <a:rPr lang="ru-RU" altLang="ru-RU" sz="2000" b="1" dirty="0">
                <a:latin typeface="Sitka Banner" panose="02000505000000020004" pitchFamily="2" charset="0"/>
              </a:rPr>
              <a:t>О СЛЕДУЮЩИХ СЧЕТАХ: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6713" y="2220913"/>
            <a:ext cx="4176712" cy="1216025"/>
          </a:xfrm>
          <a:prstGeom prst="roundRect">
            <a:avLst/>
          </a:prstGeom>
          <a:solidFill>
            <a:srgbClr val="F4F9F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Для счетов в иностранной валюте остаток указывается в рублях по курсу Банка России на отчетную дату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6713" y="3703638"/>
            <a:ext cx="4176712" cy="1819275"/>
          </a:xfrm>
          <a:prstGeom prst="roundRect">
            <a:avLst/>
          </a:prstGeom>
          <a:solidFill>
            <a:srgbClr val="F4F9F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Отражение граммов драгоценного металла в рублевом эквиваленте осуществляется аналогично счетам, открытым в иностранной валюте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7951788" y="3702844"/>
            <a:ext cx="4121150" cy="255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86225" y="4005263"/>
            <a:ext cx="3633788" cy="22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025" y="3575049"/>
            <a:ext cx="3716338" cy="136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611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2" name="Параллелограмм 11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Subheading" panose="02000505000000020004" pitchFamily="2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 bwMode="auto">
          <a:xfrm>
            <a:off x="5688013" y="300038"/>
            <a:ext cx="6024562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113463" y="1400175"/>
            <a:ext cx="4105275" cy="522288"/>
          </a:xfrm>
          <a:prstGeom prst="rect">
            <a:avLst/>
          </a:prstGeom>
          <a:solidFill>
            <a:srgbClr val="404040"/>
          </a:solidFill>
          <a:ln>
            <a:solidFill>
              <a:srgbClr val="FFFF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b="1" dirty="0">
                <a:solidFill>
                  <a:srgbClr val="FFFFFF"/>
                </a:solidFill>
                <a:latin typeface="Sitka Banner" panose="02000505000000020004" pitchFamily="2" charset="0"/>
              </a:rPr>
              <a:t>ТЕРМИНОЛОГИЯ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7488" y="1905000"/>
            <a:ext cx="3527425" cy="83099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  <a:t>СЧЕТ, ОТКРЫТЫЙ ГРАЖДАНАМ, ЗАРЕГИСТРИРОВАННЫМ </a:t>
            </a:r>
            <a:b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</a:br>
            <a:r>
              <a:rPr lang="ru-RU" altLang="ru-RU" sz="1600" dirty="0">
                <a:solidFill>
                  <a:srgbClr val="000000"/>
                </a:solidFill>
                <a:latin typeface="Sitka Banner" panose="02000505000000020004" pitchFamily="2" charset="0"/>
              </a:rPr>
              <a:t>В КАЧЕСТВЕ ИП</a:t>
            </a:r>
            <a:endParaRPr lang="ru-RU" altLang="ru-RU" sz="1600" b="1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sp>
        <p:nvSpPr>
          <p:cNvPr id="346122" name="Прямоугольник 2"/>
          <p:cNvSpPr>
            <a:spLocks noChangeArrowheads="1"/>
          </p:cNvSpPr>
          <p:nvPr/>
        </p:nvSpPr>
        <p:spPr bwMode="auto">
          <a:xfrm>
            <a:off x="4176713" y="4149724"/>
            <a:ext cx="3454400" cy="1980000"/>
          </a:xfrm>
          <a:prstGeom prst="rect">
            <a:avLst/>
          </a:prstGeom>
          <a:solidFill>
            <a:srgbClr val="FBEFE5"/>
          </a:solidFill>
          <a:ln w="19050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открывается владельцу счета для совершения операций </a:t>
            </a:r>
            <a:b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с денежными средствами, права на которые принадлежат другому лицу-бенефициару</a:t>
            </a:r>
          </a:p>
        </p:txBody>
      </p:sp>
      <p:sp>
        <p:nvSpPr>
          <p:cNvPr id="346123" name="Прямоугольник 3"/>
          <p:cNvSpPr>
            <a:spLocks noChangeArrowheads="1"/>
          </p:cNvSpPr>
          <p:nvPr/>
        </p:nvSpPr>
        <p:spPr bwMode="auto">
          <a:xfrm>
            <a:off x="8058944" y="3861724"/>
            <a:ext cx="3906838" cy="2268000"/>
          </a:xfrm>
          <a:prstGeom prst="rect">
            <a:avLst/>
          </a:prstGeom>
          <a:solidFill>
            <a:srgbClr val="FBEFE5"/>
          </a:solidFill>
          <a:ln w="19050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специальный счет для учета </a:t>
            </a:r>
            <a:b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и блокирования денежных средств, полученных им от владельца счета </a:t>
            </a:r>
            <a:b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800" b="1" dirty="0">
                <a:solidFill>
                  <a:srgbClr val="000000"/>
                </a:solidFill>
                <a:latin typeface="Sitka Banner" pitchFamily="2" charset="0"/>
              </a:rPr>
              <a:t>в целях их передачи другому лицу при возникновении оснований, предусмотренных договором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7488" y="3694112"/>
            <a:ext cx="3440112" cy="1152000"/>
          </a:xfrm>
          <a:prstGeom prst="rect">
            <a:avLst/>
          </a:prstGeom>
          <a:solidFill>
            <a:srgbClr val="FBEFE5"/>
          </a:solidFill>
          <a:ln w="19050"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rgbClr val="000000"/>
                </a:solidFill>
                <a:latin typeface="Sitka Banner" panose="02000505000000020004" pitchFamily="2" charset="0"/>
              </a:rPr>
              <a:t>это расчетный счет, открываемый индивидуальным предпринимателям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873250" y="2932113"/>
            <a:ext cx="0" cy="690562"/>
          </a:xfrm>
          <a:prstGeom prst="straightConnector1">
            <a:avLst/>
          </a:prstGeom>
          <a:ln w="31750">
            <a:solidFill>
              <a:schemeClr val="tx2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079875" y="2827338"/>
            <a:ext cx="3527425" cy="4001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rgbClr val="000000"/>
                </a:solidFill>
                <a:latin typeface="Sitka Banner" panose="02000505000000020004" pitchFamily="2" charset="0"/>
              </a:rPr>
              <a:t>НОМИНАЛЬНЫЙ СЧЕТ </a:t>
            </a:r>
            <a:endParaRPr lang="ru-RU" altLang="ru-RU" sz="2000" b="1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956300" y="3357563"/>
            <a:ext cx="0" cy="690562"/>
          </a:xfrm>
          <a:prstGeom prst="straightConnector1">
            <a:avLst/>
          </a:prstGeom>
          <a:ln w="31750">
            <a:solidFill>
              <a:schemeClr val="tx2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64537" y="2266552"/>
            <a:ext cx="3527425" cy="4619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dirty="0">
                <a:solidFill>
                  <a:srgbClr val="000000"/>
                </a:solidFill>
                <a:latin typeface="Sitka Banner" panose="02000505000000020004" pitchFamily="2" charset="0"/>
              </a:rPr>
              <a:t>СЧЕТ ЭСКРОУ </a:t>
            </a:r>
            <a:endParaRPr lang="ru-RU" altLang="ru-RU" sz="2400" b="1" u="sng" dirty="0">
              <a:solidFill>
                <a:srgbClr val="000000"/>
              </a:solidFill>
              <a:latin typeface="Sitka Banner" panose="02000505000000020004" pitchFamily="2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0128250" y="2827338"/>
            <a:ext cx="0" cy="688975"/>
          </a:xfrm>
          <a:prstGeom prst="straightConnector1">
            <a:avLst/>
          </a:prstGeom>
          <a:ln w="31750">
            <a:solidFill>
              <a:schemeClr val="tx2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82954" name="Прямоугольник 3"/>
          <p:cNvSpPr>
            <a:spLocks noChangeArrowheads="1"/>
          </p:cNvSpPr>
          <p:nvPr/>
        </p:nvSpPr>
        <p:spPr bwMode="auto">
          <a:xfrm>
            <a:off x="8882063" y="2349500"/>
            <a:ext cx="3127375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Sitka Banner" panose="02000505000000020004" pitchFamily="2" charset="0"/>
              </a:rPr>
              <a:t>Примеры контекстных подсказок в СПО «Справки БК»</a:t>
            </a:r>
          </a:p>
        </p:txBody>
      </p:sp>
      <p:pic>
        <p:nvPicPr>
          <p:cNvPr id="161796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695">
            <a:off x="9099550" y="1576388"/>
            <a:ext cx="7064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араллелограмм 16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3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9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98638"/>
            <a:ext cx="83375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0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009900"/>
            <a:ext cx="51403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95550" y="1798638"/>
            <a:ext cx="5970588" cy="110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495550" y="4724400"/>
            <a:ext cx="3529013" cy="1984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180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695">
            <a:off x="6302375" y="4943475"/>
            <a:ext cx="7064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34713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5688013" y="300038"/>
            <a:ext cx="10417175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FCF1E8"/>
                </a:solidFill>
                <a:latin typeface="Sitka Banner" panose="02000505000000020004" pitchFamily="2" charset="0"/>
              </a:rPr>
              <a:t>(ПРАВИЛЬНЫЙ ВАРИАНТ ЗАПОЛНЕНИЯ)</a:t>
            </a:r>
          </a:p>
        </p:txBody>
      </p:sp>
      <p:pic>
        <p:nvPicPr>
          <p:cNvPr id="34714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5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" y="1727200"/>
            <a:ext cx="8280400" cy="4884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95325" y="5826125"/>
            <a:ext cx="7632700" cy="595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7145" name="Прямоугольник 7"/>
          <p:cNvSpPr>
            <a:spLocks noChangeArrowheads="1"/>
          </p:cNvSpPr>
          <p:nvPr/>
        </p:nvSpPr>
        <p:spPr bwMode="auto">
          <a:xfrm>
            <a:off x="6743700" y="4511675"/>
            <a:ext cx="5297488" cy="707886"/>
          </a:xfrm>
          <a:prstGeom prst="rect">
            <a:avLst/>
          </a:prstGeom>
          <a:solidFill>
            <a:srgbClr val="FCF1E8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Расчетные счета могут открываться индивидуальным предпринимателям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349187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5688013" y="300038"/>
            <a:ext cx="10417175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(ПРАВИЛЬНЫЙ ВАРИАНТ ЗАПОЛНЕНИЯ)</a:t>
            </a:r>
          </a:p>
        </p:txBody>
      </p:sp>
      <p:pic>
        <p:nvPicPr>
          <p:cNvPr id="34918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2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8" y="1624013"/>
            <a:ext cx="7585075" cy="5075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123825" y="1743075"/>
            <a:ext cx="3505200" cy="1754326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данном разделе подлежат отражению именно счета, </a:t>
            </a:r>
            <a:endParaRPr lang="ru-RU" altLang="ru-RU" sz="1800" b="1" dirty="0" smtClean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а </a:t>
            </a:r>
            <a:r>
              <a:rPr lang="ru-RU" altLang="ru-RU" sz="18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не карты, если счет </a:t>
            </a:r>
            <a:endParaRPr lang="ru-RU" altLang="ru-RU" sz="1800" b="1" dirty="0" smtClean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не </a:t>
            </a:r>
            <a:r>
              <a:rPr lang="ru-RU" altLang="ru-RU" sz="18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открывался данный раздел не подлежит заполнению!</a:t>
            </a:r>
          </a:p>
        </p:txBody>
      </p:sp>
      <p:sp>
        <p:nvSpPr>
          <p:cNvPr id="18" name="Стрелка: вправо 16"/>
          <p:cNvSpPr/>
          <p:nvPr/>
        </p:nvSpPr>
        <p:spPr>
          <a:xfrm rot="5400000">
            <a:off x="10167938" y="3397250"/>
            <a:ext cx="2320925" cy="225425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Стрелка: вправо 18"/>
          <p:cNvSpPr/>
          <p:nvPr/>
        </p:nvSpPr>
        <p:spPr>
          <a:xfrm rot="5400000">
            <a:off x="7737475" y="2354263"/>
            <a:ext cx="974725" cy="263525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 7"/>
          <p:cNvSpPr>
            <a:spLocks noChangeArrowheads="1"/>
          </p:cNvSpPr>
          <p:nvPr/>
        </p:nvSpPr>
        <p:spPr bwMode="auto">
          <a:xfrm>
            <a:off x="7396163" y="4759325"/>
            <a:ext cx="4554537" cy="1477963"/>
          </a:xfrm>
          <a:prstGeom prst="rect">
            <a:avLst/>
          </a:prstGeom>
          <a:solidFill>
            <a:srgbClr val="FBEFE5"/>
          </a:solidFill>
          <a:ln w="38100">
            <a:solidFill>
              <a:schemeClr val="tx2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2) депозитные счета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(для учета денежных средств, размещаемых в банках с целью получения доходов в виде процентов, начисляемых на сумму размещенных денежных средств)</a:t>
            </a:r>
          </a:p>
        </p:txBody>
      </p:sp>
      <p:sp>
        <p:nvSpPr>
          <p:cNvPr id="23" name="Прямоугольник 7"/>
          <p:cNvSpPr>
            <a:spLocks noChangeArrowheads="1"/>
          </p:cNvSpPr>
          <p:nvPr/>
        </p:nvSpPr>
        <p:spPr bwMode="auto">
          <a:xfrm>
            <a:off x="6073775" y="3065462"/>
            <a:ext cx="4264025" cy="1404000"/>
          </a:xfrm>
          <a:prstGeom prst="rect">
            <a:avLst/>
          </a:prstGeom>
          <a:solidFill>
            <a:srgbClr val="FBEFE5"/>
          </a:solidFill>
          <a:ln w="25400">
            <a:solidFill>
              <a:schemeClr val="tx2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1) текущий счет </a:t>
            </a: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(для совершения операций, не связанных </a:t>
            </a:r>
            <a:b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00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с предпринимательской деятельностью или частной практикой)</a:t>
            </a:r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7280275" y="1211263"/>
            <a:ext cx="4572000" cy="10779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40404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В СООТВЕТСТВИИ С ИНСТРУКЦИЕЙ БАНКА РОССИИ ОТ 30 МАЯ 2014 Г. № 153-И ФИЗИЧЕСКИМ ЛИЦАМ ОТКРЫВАЮТСЯ СЛЕДУЮЩИЕ СЧЕТА: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205038"/>
            <a:ext cx="12172950" cy="4103687"/>
          </a:xfrm>
          <a:prstGeom prst="rect">
            <a:avLst/>
          </a:prstGeom>
          <a:solidFill>
            <a:srgbClr val="EB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6072" name="Прямоугольник 4"/>
          <p:cNvSpPr>
            <a:spLocks noChangeArrowheads="1"/>
          </p:cNvSpPr>
          <p:nvPr/>
        </p:nvSpPr>
        <p:spPr bwMode="auto">
          <a:xfrm>
            <a:off x="3449638" y="1635125"/>
            <a:ext cx="52165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u="sng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НЕ УКАЗЫВАЮТСЯ СЛЕДУЮЩИЕ СЧЕТА: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5688013" y="300038"/>
            <a:ext cx="10417175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(ПРАВИЛЬНЫЙ ВАРИАНТ ЗАПОЛНЕНИЯ)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063" y="2457450"/>
            <a:ext cx="3643312" cy="61595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7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1) </a:t>
            </a:r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счета, закрытые по состоянию </a:t>
            </a:r>
            <a:b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на отчетную дату;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063" y="3409950"/>
            <a:ext cx="3643312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2) специальные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избирательные счета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, открытые в соответствии с Федеральным законом от 12.06.2002 г. № 67-ФЗ «Об основных гарантиях избирательных прав и права на участие в референдуме граждан Российской Федерации»;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063" y="5627688"/>
            <a:ext cx="3643312" cy="35401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7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3) </a:t>
            </a:r>
            <a:r>
              <a:rPr lang="ru-RU" altLang="ru-RU" sz="17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депозитные счета нотариуса;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78275" y="2420938"/>
            <a:ext cx="415766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4) счета, отрытые кредитной организацией для внутреннего (бухгалтерского) учета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, так как такие счета имеют специальное целевое значение </a:t>
            </a:r>
            <a:r>
              <a:rPr lang="ru-RU" altLang="ru-RU" sz="1600" dirty="0" smtClean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и 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лицо не может распоряжаться денежными средствами с такого счета</a:t>
            </a:r>
            <a:r>
              <a:rPr lang="en-US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;</a:t>
            </a:r>
            <a:endParaRPr lang="ru-RU" altLang="ru-RU" sz="1600" dirty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8275" y="4281488"/>
            <a:ext cx="41576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5) счета доверительного управления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78275" y="4864100"/>
            <a:ext cx="415766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6) </a:t>
            </a:r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открываемые не на основании гражданско-правового договора счета,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счета депо, счета брокера, индивидуальные инвестиционные счета</a:t>
            </a:r>
            <a:r>
              <a:rPr lang="en-US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;</a:t>
            </a:r>
            <a:endParaRPr lang="ru-RU" altLang="ru-RU" sz="1600" b="1" dirty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51838" y="2420938"/>
            <a:ext cx="3654425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7)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синтетические счета </a:t>
            </a: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(предназначены для учета обобщенных данных бухгалтерского учета о видах имущества, обязательств </a:t>
            </a:r>
            <a:b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и хозяйственных операций </a:t>
            </a:r>
            <a:b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по определенным экономическим признакам)</a:t>
            </a:r>
            <a:r>
              <a:rPr lang="en-US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;</a:t>
            </a:r>
            <a:endParaRPr lang="ru-RU" altLang="ru-RU" sz="1400" b="1" dirty="0">
              <a:solidFill>
                <a:schemeClr val="accent2">
                  <a:lumMod val="50000"/>
                </a:schemeClr>
              </a:solidFill>
              <a:latin typeface="Sitka Banner" panose="02000505000000020004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58188" y="4432300"/>
            <a:ext cx="3648075" cy="141577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8) 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электронные средства платежа, </a:t>
            </a:r>
            <a:b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</a:b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в том числе «электронные кошельки» (например, «Ю</a:t>
            </a:r>
            <a:r>
              <a:rPr lang="en-US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m</a:t>
            </a:r>
            <a:r>
              <a:rPr lang="ru-RU" altLang="ru-RU" sz="1400" dirty="0" err="1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oney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», «</a:t>
            </a:r>
            <a:r>
              <a:rPr lang="ru-RU" altLang="ru-RU" sz="1400" dirty="0" err="1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Qiwi</a:t>
            </a:r>
            <a:r>
              <a:rPr lang="ru-RU" altLang="ru-RU" sz="1400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 кошелек» и так далее), </a:t>
            </a: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Sitka Banner" panose="02000505000000020004" pitchFamily="2" charset="0"/>
              </a:rPr>
              <a:t>при этом такие счета могут отражаться в сведениях ФНС России как ЭСП) </a:t>
            </a:r>
          </a:p>
        </p:txBody>
      </p:sp>
      <p:pic>
        <p:nvPicPr>
          <p:cNvPr id="351246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353283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pic>
        <p:nvPicPr>
          <p:cNvPr id="353284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373188"/>
            <a:ext cx="692467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Прямоугольник 7"/>
          <p:cNvSpPr>
            <a:spLocks noChangeArrowheads="1"/>
          </p:cNvSpPr>
          <p:nvPr/>
        </p:nvSpPr>
        <p:spPr bwMode="auto">
          <a:xfrm>
            <a:off x="431800" y="2587625"/>
            <a:ext cx="4451350" cy="2032000"/>
          </a:xfrm>
          <a:prstGeom prst="rect">
            <a:avLst/>
          </a:prstGeom>
          <a:solidFill>
            <a:schemeClr val="bg1">
              <a:alpha val="9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В графе «Наименование и адрес банка ...» необходимо указывать адрес места нахождения банка, в котором был открыт соответствующий счет, т.е. можно указывать только информацию о банке, содержащуюся в СПО «Справки БК» (юридический адрес банка).</a:t>
            </a:r>
          </a:p>
        </p:txBody>
      </p:sp>
      <p:sp>
        <p:nvSpPr>
          <p:cNvPr id="353286" name="Прямоугольник 7"/>
          <p:cNvSpPr>
            <a:spLocks noChangeArrowheads="1"/>
          </p:cNvSpPr>
          <p:nvPr/>
        </p:nvSpPr>
        <p:spPr bwMode="auto">
          <a:xfrm>
            <a:off x="433388" y="4756150"/>
            <a:ext cx="4449762" cy="923925"/>
          </a:xfrm>
          <a:prstGeom prst="rect">
            <a:avLst/>
          </a:prstGeom>
          <a:solidFill>
            <a:srgbClr val="FCF1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Не требуется указывать наименование дополнительных офисов (филиалов) кредитных организаций!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88013" y="4076700"/>
            <a:ext cx="1897062" cy="1309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5688013" y="300038"/>
            <a:ext cx="10417175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53289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единительная линия 2"/>
          <p:cNvCxnSpPr>
            <a:cxnSpLocks/>
          </p:cNvCxnSpPr>
          <p:nvPr/>
        </p:nvCxnSpPr>
        <p:spPr>
          <a:xfrm flipH="1">
            <a:off x="5808663" y="3292475"/>
            <a:ext cx="1727200" cy="641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>
            <a:off x="5688013" y="3341688"/>
            <a:ext cx="1577975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55331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5332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2513"/>
            <a:ext cx="73279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3" name="Прямоугольник 7"/>
          <p:cNvSpPr>
            <a:spLocks noChangeArrowheads="1"/>
          </p:cNvSpPr>
          <p:nvPr/>
        </p:nvSpPr>
        <p:spPr bwMode="auto">
          <a:xfrm>
            <a:off x="457200" y="1727199"/>
            <a:ext cx="7462837" cy="1323439"/>
          </a:xfrm>
          <a:prstGeom prst="rect">
            <a:avLst/>
          </a:prstGeom>
          <a:solidFill>
            <a:srgbClr val="002060"/>
          </a:solidFill>
          <a:ln w="603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В ГРАФЕ «ДАТА ОТКРЫТИЯ СЧЕТА» НЕОБХОДИМО УКАЗЫВАТЬ ДАТУ ОТКРЫТИЯ СЧЕТА В СООТВЕТСТВИИ С ДАННЫМИ, ПРЕДОСТАВЛЕННЫМИ БАНКОМ (ДАТА ОТКРЫТИЯ БАНКОВСКОЙ КАРТЫ, ДАТА ПЕРЕВЫПУСКА БАНКОВСКОЙ КАРТЫ НЕ ЯВЛЯЮТСЯ ДАТАМИ ОТКРЫТИЯ СЧЕТА!)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2000" y="1336675"/>
            <a:ext cx="1243013" cy="1254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625013" y="1336675"/>
            <a:ext cx="1222375" cy="1254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5336" name="Прямоугольник 7"/>
          <p:cNvSpPr>
            <a:spLocks noChangeArrowheads="1"/>
          </p:cNvSpPr>
          <p:nvPr/>
        </p:nvSpPr>
        <p:spPr bwMode="auto">
          <a:xfrm>
            <a:off x="8293100" y="2779713"/>
            <a:ext cx="3835400" cy="2308324"/>
          </a:xfrm>
          <a:prstGeom prst="rect">
            <a:avLst/>
          </a:prstGeom>
          <a:solidFill>
            <a:srgbClr val="00206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В графе «Остаток на счете» необходимо указывать остаток денежных средств по состоянию </a:t>
            </a:r>
            <a: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на </a:t>
            </a:r>
            <a:r>
              <a:rPr lang="ru-RU" altLang="ru-RU" sz="1600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отчетную дату в соответствии </a:t>
            </a:r>
            <a: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/>
            </a:r>
            <a:b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</a:br>
            <a:r>
              <a:rPr lang="ru-RU" altLang="ru-RU" sz="1600" dirty="0" smtClean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с </a:t>
            </a:r>
            <a:r>
              <a:rPr lang="ru-RU" altLang="ru-RU" sz="1600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данными, предоставленными банком!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FFFFFF"/>
              </a:solidFill>
              <a:latin typeface="Sitka Banner" pitchFamily="2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Отрицательный остаток </a:t>
            </a:r>
            <a:r>
              <a:rPr lang="ru-RU" altLang="ru-RU" sz="1600" u="sng" dirty="0">
                <a:solidFill>
                  <a:srgbClr val="FFFFFF"/>
                </a:solidFill>
                <a:latin typeface="Sitka Banner" pitchFamily="2" charset="0"/>
                <a:cs typeface="Times New Roman" pitchFamily="18" charset="0"/>
              </a:rPr>
              <a:t>не подлежит отражению в справке о доходах!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3648075" y="139700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0" y="188913"/>
            <a:ext cx="6096000" cy="5905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55339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224338" y="11113"/>
            <a:ext cx="7947025" cy="6858000"/>
          </a:xfrm>
          <a:prstGeom prst="rect">
            <a:avLst/>
          </a:prstGeom>
          <a:solidFill>
            <a:srgbClr val="FCF1E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7379" name="Прямоугольник 5"/>
          <p:cNvSpPr>
            <a:spLocks noChangeArrowheads="1"/>
          </p:cNvSpPr>
          <p:nvPr/>
        </p:nvSpPr>
        <p:spPr bwMode="auto">
          <a:xfrm>
            <a:off x="4760913" y="2078038"/>
            <a:ext cx="687228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595959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Заполняется только в случае, если общая сумма денежных средств, поступивших на счета за отчетный период, </a:t>
            </a:r>
            <a:r>
              <a:rPr lang="ru-RU" altLang="ru-RU" sz="2000" b="1" u="sng" dirty="0">
                <a:solidFill>
                  <a:srgbClr val="404040"/>
                </a:solidFill>
                <a:latin typeface="Sitka Banner" pitchFamily="2" charset="0"/>
              </a:rPr>
              <a:t>превышает общий доход служащего (работника), его супруги (супруга</a:t>
            </a:r>
            <a: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  <a:t>) </a:t>
            </a:r>
            <a:b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  <a:t>и </a:t>
            </a:r>
            <a:r>
              <a:rPr lang="ru-RU" altLang="ru-RU" sz="2000" b="1" u="sng" dirty="0">
                <a:solidFill>
                  <a:srgbClr val="404040"/>
                </a:solidFill>
                <a:latin typeface="Sitka Banner" pitchFamily="2" charset="0"/>
              </a:rPr>
              <a:t>несовершеннолетних детей за отчетный период </a:t>
            </a:r>
            <a: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 u="sng" dirty="0" smtClean="0">
                <a:solidFill>
                  <a:srgbClr val="404040"/>
                </a:solidFill>
                <a:latin typeface="Sitka Banner" pitchFamily="2" charset="0"/>
              </a:rPr>
              <a:t>и </a:t>
            </a:r>
            <a:r>
              <a:rPr lang="ru-RU" altLang="ru-RU" sz="2000" b="1" u="sng" dirty="0">
                <a:solidFill>
                  <a:srgbClr val="404040"/>
                </a:solidFill>
                <a:latin typeface="Sitka Banner" pitchFamily="2" charset="0"/>
              </a:rPr>
              <a:t>два предшествующих ему года. </a:t>
            </a:r>
            <a:endParaRPr lang="ru-RU" altLang="ru-RU" sz="2000" b="1" u="sng" dirty="0" smtClean="0">
              <a:solidFill>
                <a:srgbClr val="404040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При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представлении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сведений о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доходах в 2025 году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(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за отчетный 2024 год)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заполняется в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отношении всех счетов, указанных в справке о доходах конкретного лица (т.е. открытых по состоянию на отчетную дату)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404040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Выписки о движении денежных средств по счетам </a:t>
            </a:r>
            <a:b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за отчетный период к справке о </a:t>
            </a:r>
            <a:r>
              <a:rPr lang="ru-RU" altLang="ru-RU" sz="2000" b="1" dirty="0">
                <a:solidFill>
                  <a:srgbClr val="404040"/>
                </a:solidFill>
                <a:latin typeface="Sitka Banner" pitchFamily="2" charset="0"/>
              </a:rPr>
              <a:t>доходах </a:t>
            </a:r>
            <a:r>
              <a:rPr lang="ru-RU" altLang="ru-RU" sz="2000" b="1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b="1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b="1" dirty="0" smtClean="0">
                <a:solidFill>
                  <a:srgbClr val="404040"/>
                </a:solidFill>
                <a:latin typeface="Sitka Banner" pitchFamily="2" charset="0"/>
              </a:rPr>
              <a:t>не </a:t>
            </a:r>
            <a:r>
              <a:rPr lang="ru-RU" altLang="ru-RU" sz="2000" b="1" dirty="0">
                <a:solidFill>
                  <a:srgbClr val="404040"/>
                </a:solidFill>
                <a:latin typeface="Sitka Banner" pitchFamily="2" charset="0"/>
              </a:rPr>
              <a:t>прилагаются!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 </a:t>
            </a:r>
            <a:endParaRPr lang="ru-RU" altLang="ru-RU" sz="2000" b="1" u="sng" dirty="0">
              <a:solidFill>
                <a:srgbClr val="000000"/>
              </a:solidFill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357688" y="1692275"/>
            <a:ext cx="7680325" cy="677108"/>
          </a:xfrm>
          <a:prstGeom prst="rect">
            <a:avLst/>
          </a:prstGeom>
          <a:solidFill>
            <a:schemeClr val="accent3">
              <a:alpha val="51000"/>
            </a:schemeClr>
          </a:solidFill>
          <a:ln w="19050">
            <a:solidFill>
              <a:schemeClr val="accent4">
                <a:lumMod val="75000"/>
                <a:lumOff val="2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b="1" dirty="0">
                <a:solidFill>
                  <a:srgbClr val="000000">
                    <a:lumMod val="65000"/>
                    <a:lumOff val="35000"/>
                  </a:srgbClr>
                </a:solidFill>
                <a:latin typeface="Sitka Banner" panose="02000505000000020004" pitchFamily="2" charset="0"/>
              </a:rPr>
              <a:t>ГРАФА «СУММА ПОСТУПИВШИХ НА СЧЕТ ДЕНЕЖНЫХ СРЕДСТВ»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8" name="Скругленный прямоугольник 4"/>
          <p:cNvSpPr/>
          <p:nvPr/>
        </p:nvSpPr>
        <p:spPr bwMode="auto">
          <a:xfrm>
            <a:off x="5688013" y="300038"/>
            <a:ext cx="6484937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5738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1965" r="34862" b="20134"/>
          <a:stretch>
            <a:fillRect/>
          </a:stretch>
        </p:blipFill>
        <p:spPr bwMode="auto">
          <a:xfrm>
            <a:off x="127000" y="1892300"/>
            <a:ext cx="3827463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4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224338" y="11113"/>
            <a:ext cx="7947025" cy="6858000"/>
          </a:xfrm>
          <a:prstGeom prst="rect">
            <a:avLst/>
          </a:prstGeom>
          <a:solidFill>
            <a:srgbClr val="FCF1E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8403" name="Прямоугольник 5"/>
          <p:cNvSpPr>
            <a:spLocks noChangeArrowheads="1"/>
          </p:cNvSpPr>
          <p:nvPr/>
        </p:nvSpPr>
        <p:spPr bwMode="auto">
          <a:xfrm>
            <a:off x="4760913" y="1806575"/>
            <a:ext cx="687228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595959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404040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При расчете общего дохода служащего (работника),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его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супруги (супруга) и несовершеннолетних детей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за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отчетный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период и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два предшествующих ему года, доходы супруги (супруга) служащего (работника) учитываются только в случае, если они состояли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в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браке на отчетную дату и в течение двух и более лет, предшествующих отчетному периоду (аналогично </a:t>
            </a: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в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отношении супруги (супруга)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404040"/>
              </a:solidFill>
              <a:latin typeface="Sitka Banner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Во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всех остальных случаях учитывается только доход служащего (работника) за отчетный период и два предшествующих ему года (аналогично в отношении супруги (супруга)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 </a:t>
            </a:r>
            <a:endParaRPr lang="ru-RU" altLang="ru-RU" sz="2000" b="1" u="sng" dirty="0">
              <a:solidFill>
                <a:srgbClr val="000000"/>
              </a:solidFill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357688" y="1368425"/>
            <a:ext cx="7680325" cy="677108"/>
          </a:xfrm>
          <a:prstGeom prst="rect">
            <a:avLst/>
          </a:prstGeom>
          <a:solidFill>
            <a:schemeClr val="accent3">
              <a:alpha val="51000"/>
            </a:schemeClr>
          </a:solidFill>
          <a:ln w="19050">
            <a:solidFill>
              <a:schemeClr val="accent4">
                <a:lumMod val="75000"/>
                <a:lumOff val="2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 </a:t>
            </a:r>
            <a:r>
              <a:rPr lang="ru-RU" altLang="ru-RU" b="1" dirty="0">
                <a:solidFill>
                  <a:srgbClr val="000000">
                    <a:lumMod val="65000"/>
                    <a:lumOff val="35000"/>
                  </a:srgbClr>
                </a:solidFill>
                <a:latin typeface="Sitka Banner" panose="02000505000000020004" pitchFamily="2" charset="0"/>
              </a:rPr>
              <a:t>ГРАФА «СУММА ПОСТУПИВШИХ НА СЧЕТ </a:t>
            </a:r>
            <a:endParaRPr lang="ru-RU" altLang="ru-RU" b="1" dirty="0" smtClean="0">
              <a:solidFill>
                <a:srgbClr val="000000">
                  <a:lumMod val="65000"/>
                  <a:lumOff val="35000"/>
                </a:srgbClr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Sitka Banner" panose="02000505000000020004" pitchFamily="2" charset="0"/>
              </a:rPr>
              <a:t>ДЕНЕЖНЫХ </a:t>
            </a:r>
            <a:r>
              <a:rPr lang="ru-RU" altLang="ru-RU" b="1" dirty="0">
                <a:solidFill>
                  <a:srgbClr val="000000">
                    <a:lumMod val="65000"/>
                    <a:lumOff val="35000"/>
                  </a:srgbClr>
                </a:solidFill>
                <a:latin typeface="Sitka Banner" panose="02000505000000020004" pitchFamily="2" charset="0"/>
              </a:rPr>
              <a:t>СРЕДСТВ»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8" name="Скругленный прямоугольник 4"/>
          <p:cNvSpPr/>
          <p:nvPr/>
        </p:nvSpPr>
        <p:spPr bwMode="auto">
          <a:xfrm>
            <a:off x="5688013" y="300038"/>
            <a:ext cx="6484937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5840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5840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3390900"/>
            <a:ext cx="3322638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224338" y="11113"/>
            <a:ext cx="7947025" cy="6858000"/>
          </a:xfrm>
          <a:prstGeom prst="rect">
            <a:avLst/>
          </a:prstGeom>
          <a:solidFill>
            <a:srgbClr val="FCF1E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9427" name="Прямоугольник 5"/>
          <p:cNvSpPr>
            <a:spLocks noChangeArrowheads="1"/>
          </p:cNvSpPr>
          <p:nvPr/>
        </p:nvSpPr>
        <p:spPr bwMode="auto">
          <a:xfrm>
            <a:off x="4760913" y="2320925"/>
            <a:ext cx="7004050" cy="13223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Поступления по счетам учитываются отдельно в справке </a:t>
            </a:r>
            <a:b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в отношении служащего (работника), отдельно в справке </a:t>
            </a:r>
            <a:b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в отношении его супруга (супруги), отдельно в справке </a:t>
            </a:r>
            <a:b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в отношении его несовершеннолетнего ребенка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8" name="Скругленный прямоугольник 4"/>
          <p:cNvSpPr/>
          <p:nvPr/>
        </p:nvSpPr>
        <p:spPr bwMode="auto">
          <a:xfrm>
            <a:off x="5688013" y="300038"/>
            <a:ext cx="6484937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pic>
        <p:nvPicPr>
          <p:cNvPr id="359430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59432" name="Прямоугольник 1"/>
          <p:cNvSpPr>
            <a:spLocks noChangeArrowheads="1"/>
          </p:cNvSpPr>
          <p:nvPr/>
        </p:nvSpPr>
        <p:spPr bwMode="auto">
          <a:xfrm>
            <a:off x="4760913" y="5078413"/>
            <a:ext cx="7004050" cy="120032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404040"/>
                </a:solidFill>
                <a:latin typeface="Sitka Banner" pitchFamily="2" charset="0"/>
              </a:rPr>
              <a:t>В денежные средства, поступившие на счета, не включаются отдельные зачисления, которые являются следствием перераспределения между другими счетами служащего (работника), его супруга (супруги) и несовершеннолетних детей </a:t>
            </a:r>
          </a:p>
        </p:txBody>
      </p:sp>
      <p:sp>
        <p:nvSpPr>
          <p:cNvPr id="359433" name="Прямоугольник 3"/>
          <p:cNvSpPr>
            <a:spLocks noChangeArrowheads="1"/>
          </p:cNvSpPr>
          <p:nvPr/>
        </p:nvSpPr>
        <p:spPr bwMode="auto">
          <a:xfrm>
            <a:off x="4760913" y="4006850"/>
            <a:ext cx="7004050" cy="7080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Сумма денежных средств, поступивших на закрытые </a:t>
            </a:r>
            <a:b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по состоянию на отчетную дату счета, не учитывается</a:t>
            </a:r>
            <a:r>
              <a:rPr lang="ru-RU" altLang="ru-RU" sz="2000" b="1">
                <a:solidFill>
                  <a:srgbClr val="000000"/>
                </a:solidFill>
              </a:rPr>
              <a:t> </a:t>
            </a:r>
            <a:endParaRPr lang="ru-RU" altLang="ru-RU" sz="2000" b="1" u="sng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6588" y="2776538"/>
            <a:ext cx="360362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46588" y="4192588"/>
            <a:ext cx="360362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46588" y="5530850"/>
            <a:ext cx="360362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760913" y="1368425"/>
            <a:ext cx="7004050" cy="708025"/>
          </a:xfrm>
          <a:prstGeom prst="rect">
            <a:avLst/>
          </a:prstGeom>
          <a:solidFill>
            <a:schemeClr val="accent3">
              <a:alpha val="51000"/>
            </a:schemeClr>
          </a:solidFill>
          <a:ln w="19050">
            <a:solidFill>
              <a:schemeClr val="accent4">
                <a:lumMod val="75000"/>
                <a:lumOff val="2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 ПРАВИЛА ЗАПОЛНЕНИЯ ГРАФЫ «СУММА ПОСТУПИВШИХ </a:t>
            </a:r>
            <a:r>
              <a:rPr lang="ru-RU" altLang="ru-RU" sz="2000" b="1" dirty="0" smtClean="0">
                <a:solidFill>
                  <a:srgbClr val="404040"/>
                </a:solidFill>
                <a:latin typeface="Sitka Banner" panose="02000505000000020004" pitchFamily="2" charset="0"/>
              </a:rPr>
              <a:t>НА </a:t>
            </a:r>
            <a:r>
              <a:rPr lang="ru-RU" altLang="ru-RU" sz="2000" b="1" dirty="0">
                <a:solidFill>
                  <a:srgbClr val="404040"/>
                </a:solidFill>
                <a:latin typeface="Sitka Banner" panose="02000505000000020004" pitchFamily="2" charset="0"/>
              </a:rPr>
              <a:t>СЧЕТ ДЕНЕЖНЫХ СРЕДСТВ»</a:t>
            </a:r>
          </a:p>
        </p:txBody>
      </p:sp>
      <p:pic>
        <p:nvPicPr>
          <p:cNvPr id="35943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136900"/>
            <a:ext cx="346075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40213" y="2665413"/>
            <a:ext cx="566737" cy="5381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5613" y="4052888"/>
            <a:ext cx="568325" cy="5381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5613" y="5353050"/>
            <a:ext cx="568325" cy="5381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365571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24" name="Скругленный прямоугольник 4"/>
          <p:cNvSpPr/>
          <p:nvPr/>
        </p:nvSpPr>
        <p:spPr bwMode="auto">
          <a:xfrm>
            <a:off x="5688013" y="300038"/>
            <a:ext cx="10417175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(ПРАВИЛЬНЫЙ ВАРИАНТ ЗАПОЛНЕНИЯ)</a:t>
            </a:r>
          </a:p>
        </p:txBody>
      </p:sp>
      <p:pic>
        <p:nvPicPr>
          <p:cNvPr id="365573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3" name="Рисунок 2"/>
          <p:cNvPicPr>
            <a:picLocks noChangeAspect="1" noChangeArrowheads="1"/>
          </p:cNvPicPr>
          <p:nvPr/>
        </p:nvPicPr>
        <p:blipFill rotWithShape="1">
          <a:blip r:embed="rId5"/>
          <a:srcRect l="4667" t="12308" r="6546" b="7692"/>
          <a:stretch/>
        </p:blipFill>
        <p:spPr bwMode="auto">
          <a:xfrm>
            <a:off x="766763" y="1687513"/>
            <a:ext cx="9432925" cy="4716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488363" y="2205038"/>
            <a:ext cx="1733550" cy="419893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51763" y="2724150"/>
            <a:ext cx="2560637" cy="24987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5" name="Скругленный прямоугольник 4"/>
          <p:cNvSpPr/>
          <p:nvPr/>
        </p:nvSpPr>
        <p:spPr bwMode="auto">
          <a:xfrm>
            <a:off x="5688013" y="300038"/>
            <a:ext cx="6024562" cy="74771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FFFFFF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71718" name="Прямоугольник 6"/>
          <p:cNvSpPr>
            <a:spLocks noChangeArrowheads="1"/>
          </p:cNvSpPr>
          <p:nvPr/>
        </p:nvSpPr>
        <p:spPr bwMode="auto">
          <a:xfrm>
            <a:off x="1343025" y="1624013"/>
            <a:ext cx="5434013" cy="2862322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>Для получения достоверных сведений </a:t>
            </a:r>
            <a:b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>о дате открытия счета в банке (иной кредитной организации), виде и валюте такого счета, </a:t>
            </a: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остатке на счете на отчетную дату и </a:t>
            </a: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>сумме </a:t>
            </a: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поступивших на счет денежных средств </a:t>
            </a:r>
            <a:r>
              <a:rPr lang="ru-RU" altLang="ru-RU" sz="2000" b="1" dirty="0">
                <a:solidFill>
                  <a:srgbClr val="000000"/>
                </a:solidFill>
                <a:latin typeface="Sitka Banner" pitchFamily="2" charset="0"/>
              </a:rPr>
              <a:t>следует обращаться </a:t>
            </a:r>
            <a:r>
              <a:rPr lang="ru-RU" altLang="ru-RU" sz="2000" b="1" dirty="0" smtClean="0">
                <a:solidFill>
                  <a:srgbClr val="000000"/>
                </a:solidFill>
                <a:latin typeface="Sitka Banner" pitchFamily="2" charset="0"/>
              </a:rPr>
              <a:t/>
            </a:r>
            <a:br>
              <a:rPr lang="ru-RU" altLang="ru-RU" sz="2000" b="1" dirty="0" smtClean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2000" b="1" dirty="0" smtClean="0">
                <a:solidFill>
                  <a:srgbClr val="000000"/>
                </a:solidFill>
                <a:latin typeface="Sitka Banner" pitchFamily="2" charset="0"/>
              </a:rPr>
              <a:t>в </a:t>
            </a:r>
            <a:r>
              <a:rPr lang="ru-RU" altLang="ru-RU" sz="2000" b="1" dirty="0">
                <a:solidFill>
                  <a:srgbClr val="000000"/>
                </a:solidFill>
                <a:latin typeface="Sitka Banner" pitchFamily="2" charset="0"/>
              </a:rPr>
              <a:t>банк или соответствующую кредитную организацию </a:t>
            </a: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в рамках Указания Банка России </a:t>
            </a:r>
            <a:r>
              <a:rPr lang="ru-RU" altLang="ru-RU" sz="2000" dirty="0" smtClean="0">
                <a:solidFill>
                  <a:srgbClr val="000000"/>
                </a:solidFill>
                <a:latin typeface="Sitka Banner" pitchFamily="2" charset="0"/>
              </a:rPr>
              <a:t>от </a:t>
            </a:r>
            <a:r>
              <a:rPr lang="ru-RU" altLang="ru-RU" sz="2000" dirty="0">
                <a:solidFill>
                  <a:srgbClr val="000000"/>
                </a:solidFill>
                <a:latin typeface="Sitka Banner" pitchFamily="2" charset="0"/>
              </a:rPr>
              <a:t>27.05.2021 № 5798-У</a:t>
            </a:r>
          </a:p>
        </p:txBody>
      </p:sp>
      <p:sp>
        <p:nvSpPr>
          <p:cNvPr id="371719" name="Прямоугольник 9"/>
          <p:cNvSpPr>
            <a:spLocks noChangeArrowheads="1"/>
          </p:cNvSpPr>
          <p:nvPr/>
        </p:nvSpPr>
        <p:spPr bwMode="auto">
          <a:xfrm>
            <a:off x="1343026" y="4965700"/>
            <a:ext cx="5434012" cy="1323439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В этой связи рекомендуется заполнять данный раздел справки о доходах </a:t>
            </a:r>
            <a:r>
              <a:rPr lang="ru-RU" altLang="ru-RU" sz="1600" b="1" dirty="0">
                <a:solidFill>
                  <a:srgbClr val="000000"/>
                </a:solidFill>
                <a:latin typeface="Sitka Banner" pitchFamily="2" charset="0"/>
              </a:rPr>
              <a:t>на основании информации, полученной в рамках Указания Банка России </a:t>
            </a:r>
            <a:endParaRPr lang="ru-RU" altLang="ru-RU" sz="1600" b="1" dirty="0" smtClean="0">
              <a:solidFill>
                <a:srgbClr val="000000"/>
              </a:solidFill>
              <a:latin typeface="Sitka Banner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Sitka Banner" pitchFamily="2" charset="0"/>
              </a:rPr>
              <a:t>от </a:t>
            </a:r>
            <a:r>
              <a:rPr lang="ru-RU" altLang="ru-RU" sz="1600" b="1" dirty="0">
                <a:solidFill>
                  <a:srgbClr val="000000"/>
                </a:solidFill>
                <a:latin typeface="Sitka Banner" pitchFamily="2" charset="0"/>
              </a:rPr>
              <a:t>27.05.2021 № 5798-У, которая является официальной!</a:t>
            </a:r>
          </a:p>
        </p:txBody>
      </p:sp>
      <p:pic>
        <p:nvPicPr>
          <p:cNvPr id="1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6863" y="2857500"/>
            <a:ext cx="2232025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Стрелка: вниз 15"/>
          <p:cNvSpPr/>
          <p:nvPr/>
        </p:nvSpPr>
        <p:spPr>
          <a:xfrm>
            <a:off x="3863975" y="4510147"/>
            <a:ext cx="503238" cy="455553"/>
          </a:xfrm>
          <a:prstGeom prst="downArrow">
            <a:avLst/>
          </a:prstGeom>
          <a:solidFill>
            <a:srgbClr val="404040"/>
          </a:solidFill>
          <a:ln>
            <a:solidFill>
              <a:srgbClr val="FBE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2135188" y="149225"/>
            <a:ext cx="9601200" cy="1289050"/>
          </a:xfrm>
          <a:prstGeom prst="parallelogram">
            <a:avLst/>
          </a:prstGeom>
          <a:solidFill>
            <a:schemeClr val="accent1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pic>
        <p:nvPicPr>
          <p:cNvPr id="13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5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00213"/>
            <a:ext cx="8929687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34963" y="3567113"/>
            <a:ext cx="8931275" cy="2741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4587875" y="3141663"/>
            <a:ext cx="4387850" cy="22463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Sitka Banner" panose="02000505000000020004" pitchFamily="2" charset="0"/>
              </a:rPr>
              <a:t>Чтобы редактировать или удалить информацию необходимо щелкнуть  правой кнопкой мыши на запись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35188" y="4186238"/>
            <a:ext cx="1512887" cy="154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377859" name="Прямоугольник 1"/>
          <p:cNvSpPr>
            <a:spLocks noChangeArrowheads="1"/>
          </p:cNvSpPr>
          <p:nvPr/>
        </p:nvSpPr>
        <p:spPr bwMode="auto">
          <a:xfrm>
            <a:off x="4351338" y="30305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377860" name="Прямоугольник 4"/>
          <p:cNvSpPr>
            <a:spLocks noChangeArrowheads="1"/>
          </p:cNvSpPr>
          <p:nvPr/>
        </p:nvSpPr>
        <p:spPr bwMode="auto">
          <a:xfrm>
            <a:off x="6573838" y="2393950"/>
            <a:ext cx="4740275" cy="2308324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Сведения о своих банковских счетах можно уточнить в налоговых органах, например, </a:t>
            </a:r>
            <a:r>
              <a:rPr lang="ru-RU" altLang="ru-RU" sz="1800" b="1" dirty="0" smtClean="0">
                <a:solidFill>
                  <a:srgbClr val="404040"/>
                </a:solidFill>
                <a:latin typeface="Sitka Banner" pitchFamily="2" charset="0"/>
              </a:rPr>
              <a:t>с </a:t>
            </a: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помощью мобильного приложения «Личный кабинет налогоплательщика для физических лиц» (раздел: «</a:t>
            </a:r>
            <a:r>
              <a:rPr lang="ru-RU" altLang="ru-RU" sz="1800" b="1" dirty="0" smtClean="0">
                <a:solidFill>
                  <a:srgbClr val="404040"/>
                </a:solidFill>
                <a:latin typeface="Sitka Banner" pitchFamily="2" charset="0"/>
              </a:rPr>
              <a:t>Сведения о </a:t>
            </a: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счетах </a:t>
            </a:r>
            <a:r>
              <a:rPr lang="ru-RU" altLang="ru-RU" sz="1800" b="1" dirty="0" smtClean="0">
                <a:solidFill>
                  <a:srgbClr val="404040"/>
                </a:solidFill>
                <a:latin typeface="Sitka Banner" pitchFamily="2" charset="0"/>
              </a:rPr>
              <a:t/>
            </a:r>
            <a:br>
              <a:rPr lang="ru-RU" altLang="ru-RU" sz="1800" b="1" dirty="0" smtClean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800" b="1" dirty="0" smtClean="0">
                <a:solidFill>
                  <a:srgbClr val="404040"/>
                </a:solidFill>
                <a:latin typeface="Sitka Banner" pitchFamily="2" charset="0"/>
              </a:rPr>
              <a:t>в </a:t>
            </a: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банках и иных кредитных организациях»</a:t>
            </a:r>
          </a:p>
        </p:txBody>
      </p:sp>
      <p:pic>
        <p:nvPicPr>
          <p:cNvPr id="377861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12733"/>
          <a:stretch>
            <a:fillRect/>
          </a:stretch>
        </p:blipFill>
        <p:spPr bwMode="auto">
          <a:xfrm>
            <a:off x="2024063" y="2393950"/>
            <a:ext cx="4462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2" name="Прямоугольник 3"/>
          <p:cNvSpPr>
            <a:spLocks noChangeArrowheads="1"/>
          </p:cNvSpPr>
          <p:nvPr/>
        </p:nvSpPr>
        <p:spPr bwMode="auto">
          <a:xfrm>
            <a:off x="2962275" y="486410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377863" name="Прямоугольник 4"/>
          <p:cNvSpPr>
            <a:spLocks noChangeArrowheads="1"/>
          </p:cNvSpPr>
          <p:nvPr/>
        </p:nvSpPr>
        <p:spPr bwMode="auto">
          <a:xfrm>
            <a:off x="2062163" y="4941168"/>
            <a:ext cx="9251950" cy="1569660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Сведения о счетах (вкладах) физических лиц представляются банками </a:t>
            </a:r>
            <a:b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в налоговые органы </a:t>
            </a:r>
            <a:r>
              <a:rPr lang="ru-RU" altLang="ru-RU" sz="1600" b="1" dirty="0">
                <a:solidFill>
                  <a:srgbClr val="000000"/>
                </a:solidFill>
                <a:latin typeface="Sitka Banner" pitchFamily="2" charset="0"/>
              </a:rPr>
              <a:t>с 1 июля 2014 года</a:t>
            </a: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. </a:t>
            </a:r>
            <a:r>
              <a:rPr lang="ru-RU" altLang="ru-RU" sz="1600" b="1" u="sng" dirty="0">
                <a:solidFill>
                  <a:srgbClr val="000000"/>
                </a:solidFill>
                <a:latin typeface="Sitka Banner" pitchFamily="2" charset="0"/>
              </a:rPr>
              <a:t>Информацией о ранее открытых счетах в банках (если такие счета не закрывались либо по ним не было изменений) налоговые органы не располагают.</a:t>
            </a: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 </a:t>
            </a:r>
            <a:r>
              <a:rPr lang="ru-RU" altLang="ru-RU" sz="1600" b="1" u="sng" dirty="0">
                <a:solidFill>
                  <a:srgbClr val="000000"/>
                </a:solidFill>
                <a:latin typeface="Sitka Banner" pitchFamily="2" charset="0"/>
              </a:rPr>
              <a:t>Также налоговые органы не располагают информацией о движении денежных средств по счетам.</a:t>
            </a: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 Такую информацию заявитель может запросить у банка, </a:t>
            </a:r>
            <a:b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</a:br>
            <a:r>
              <a:rPr lang="ru-RU" altLang="ru-RU" sz="1600" dirty="0">
                <a:solidFill>
                  <a:srgbClr val="000000"/>
                </a:solidFill>
                <a:latin typeface="Sitka Banner" pitchFamily="2" charset="0"/>
              </a:rPr>
              <a:t>в котором открыт счет</a:t>
            </a:r>
          </a:p>
        </p:txBody>
      </p:sp>
      <p:pic>
        <p:nvPicPr>
          <p:cNvPr id="184332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2313" y="358775"/>
            <a:ext cx="1895475" cy="1895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3890963" y="358775"/>
            <a:ext cx="8301037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7" name="Скругленный прямоугольник 4"/>
          <p:cNvSpPr/>
          <p:nvPr/>
        </p:nvSpPr>
        <p:spPr bwMode="auto">
          <a:xfrm>
            <a:off x="5303838" y="307975"/>
            <a:ext cx="6484937" cy="747713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ЗАПОЛНЕНИЯ). РЕКОМЕНДАЦИИ</a:t>
            </a:r>
          </a:p>
        </p:txBody>
      </p:sp>
      <p:pic>
        <p:nvPicPr>
          <p:cNvPr id="377867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95275" y="192088"/>
            <a:ext cx="1412875" cy="1279525"/>
          </a:xfrm>
          <a:prstGeom prst="rect">
            <a:avLst/>
          </a:prstGeom>
          <a:noFill/>
          <a:ln w="34925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79907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79908" name="Прямоугольник 1"/>
          <p:cNvSpPr>
            <a:spLocks noChangeArrowheads="1"/>
          </p:cNvSpPr>
          <p:nvPr/>
        </p:nvSpPr>
        <p:spPr bwMode="auto">
          <a:xfrm>
            <a:off x="4491038" y="27828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9909" name="Прямоугольник 3"/>
          <p:cNvSpPr>
            <a:spLocks noChangeArrowheads="1"/>
          </p:cNvSpPr>
          <p:nvPr/>
        </p:nvSpPr>
        <p:spPr bwMode="auto">
          <a:xfrm>
            <a:off x="3101975" y="46164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9910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479675"/>
            <a:ext cx="972185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1" name="TextBox 1"/>
          <p:cNvSpPr txBox="1">
            <a:spLocks noChangeArrowheads="1"/>
          </p:cNvSpPr>
          <p:nvPr/>
        </p:nvSpPr>
        <p:spPr bwMode="auto">
          <a:xfrm>
            <a:off x="10101263" y="3019425"/>
            <a:ext cx="14287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9912" name="TextBox 18"/>
          <p:cNvSpPr txBox="1">
            <a:spLocks noChangeArrowheads="1"/>
          </p:cNvSpPr>
          <p:nvPr/>
        </p:nvSpPr>
        <p:spPr bwMode="auto">
          <a:xfrm>
            <a:off x="3968750" y="1725613"/>
            <a:ext cx="7777163" cy="646112"/>
          </a:xfrm>
          <a:prstGeom prst="rect">
            <a:avLst/>
          </a:pr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КАК ПОЛУЧИТЬ БЫСТРО И ДОСТУПНО ИНФОРМАЦИЮ О СВОИХ СЧЕТАХ </a:t>
            </a:r>
            <a:b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800" b="1">
                <a:solidFill>
                  <a:srgbClr val="404040"/>
                </a:solidFill>
                <a:latin typeface="Sitka Banner" pitchFamily="2" charset="0"/>
              </a:rPr>
              <a:t>И СЧЕТАХ ЧЛЕНОВ СЕМЬИ?</a:t>
            </a:r>
          </a:p>
        </p:txBody>
      </p:sp>
      <p:pic>
        <p:nvPicPr>
          <p:cNvPr id="379913" name="Рисунок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359275"/>
            <a:ext cx="2049462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914" name="Рисунок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646113"/>
            <a:ext cx="1733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15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18" name="Параллелограмм 17"/>
          <p:cNvSpPr/>
          <p:nvPr/>
        </p:nvSpPr>
        <p:spPr>
          <a:xfrm>
            <a:off x="3863975" y="363538"/>
            <a:ext cx="830897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9" name="Скругленный прямоугольник 4"/>
          <p:cNvSpPr/>
          <p:nvPr/>
        </p:nvSpPr>
        <p:spPr bwMode="auto">
          <a:xfrm>
            <a:off x="4800600" y="317500"/>
            <a:ext cx="6483350" cy="749300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ЗАПОЛНЕНИЯ). РЕКОМЕНДАЦИИ</a:t>
            </a:r>
          </a:p>
        </p:txBody>
      </p:sp>
      <p:pic>
        <p:nvPicPr>
          <p:cNvPr id="379918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238125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371975" y="3108325"/>
            <a:ext cx="3887788" cy="1452563"/>
          </a:xfrm>
          <a:prstGeom prst="rect">
            <a:avLst/>
          </a:prstGeom>
          <a:solidFill>
            <a:srgbClr val="FCF1E8"/>
          </a:solidFill>
          <a:ln w="952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66138" y="3105150"/>
            <a:ext cx="3533775" cy="2016000"/>
          </a:xfrm>
          <a:prstGeom prst="rect">
            <a:avLst/>
          </a:prstGeom>
          <a:solidFill>
            <a:srgbClr val="FCF1E8"/>
          </a:solidFill>
          <a:ln w="127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0188" y="3108324"/>
            <a:ext cx="3889375" cy="1800000"/>
          </a:xfrm>
          <a:prstGeom prst="rect">
            <a:avLst/>
          </a:prstGeom>
          <a:solidFill>
            <a:srgbClr val="FCF1E8"/>
          </a:solidFill>
          <a:ln w="127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88101" name="Скругленный прямоугольник 4"/>
          <p:cNvSpPr>
            <a:spLocks noChangeArrowheads="1"/>
          </p:cNvSpPr>
          <p:nvPr/>
        </p:nvSpPr>
        <p:spPr bwMode="auto">
          <a:xfrm>
            <a:off x="263525" y="3027363"/>
            <a:ext cx="382270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Отзыв лицензии у кредитной организации </a:t>
            </a: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не предполагает закрытие счета. </a:t>
            </a:r>
            <a:b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В указанных обстоятельствах для получения информации о состоянии счета следует обращаться в кредитную организацию в рамках Указания Банка России № 5798-У</a:t>
            </a:r>
          </a:p>
        </p:txBody>
      </p:sp>
      <p:sp>
        <p:nvSpPr>
          <p:cNvPr id="388102" name="Скругленный прямоугольник 6"/>
          <p:cNvSpPr>
            <a:spLocks noChangeArrowheads="1"/>
          </p:cNvSpPr>
          <p:nvPr/>
        </p:nvSpPr>
        <p:spPr bwMode="auto">
          <a:xfrm>
            <a:off x="8553450" y="3084512"/>
            <a:ext cx="3359150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В случае реорганизации кредитной организации в форме слияния, присоединения или преобразования </a:t>
            </a:r>
            <a:r>
              <a:rPr lang="ru-RU" altLang="ru-RU" sz="1600" b="1" dirty="0">
                <a:solidFill>
                  <a:srgbClr val="404040"/>
                </a:solidFill>
                <a:latin typeface="Sitka Banner" pitchFamily="2" charset="0"/>
              </a:rPr>
              <a:t>следует обращаться в банк или кредитную организацию, созданную по результатам реорганизации</a:t>
            </a: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, </a:t>
            </a:r>
            <a:b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</a:br>
            <a:r>
              <a:rPr lang="ru-RU" altLang="ru-RU" sz="1600" dirty="0">
                <a:solidFill>
                  <a:srgbClr val="404040"/>
                </a:solidFill>
                <a:latin typeface="Sitka Banner" pitchFamily="2" charset="0"/>
              </a:rPr>
              <a:t>в рамках Указания № 5798-У</a:t>
            </a:r>
          </a:p>
        </p:txBody>
      </p:sp>
      <p:sp>
        <p:nvSpPr>
          <p:cNvPr id="388103" name="Скругленный прямоугольник 4"/>
          <p:cNvSpPr>
            <a:spLocks noChangeArrowheads="1"/>
          </p:cNvSpPr>
          <p:nvPr/>
        </p:nvSpPr>
        <p:spPr bwMode="auto">
          <a:xfrm>
            <a:off x="4479925" y="2808288"/>
            <a:ext cx="3671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1600" b="1">
                <a:solidFill>
                  <a:srgbClr val="404040"/>
                </a:solidFill>
                <a:latin typeface="Sitka Banner" pitchFamily="2" charset="0"/>
              </a:rPr>
              <a:t>Ликвидация кредитной организации свидетельствует о закрытии счета в данной кредитной организации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1922463" y="2284413"/>
            <a:ext cx="503237" cy="504825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</a:p>
        </p:txBody>
      </p:sp>
      <p:sp>
        <p:nvSpPr>
          <p:cNvPr id="37" name="Овал 36"/>
          <p:cNvSpPr/>
          <p:nvPr/>
        </p:nvSpPr>
        <p:spPr>
          <a:xfrm>
            <a:off x="5951538" y="2284413"/>
            <a:ext cx="503237" cy="504825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2</a:t>
            </a:r>
          </a:p>
        </p:txBody>
      </p:sp>
      <p:sp>
        <p:nvSpPr>
          <p:cNvPr id="39" name="Овал 38"/>
          <p:cNvSpPr/>
          <p:nvPr/>
        </p:nvSpPr>
        <p:spPr>
          <a:xfrm>
            <a:off x="9729788" y="2281238"/>
            <a:ext cx="503237" cy="504825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3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 bwMode="auto">
          <a:xfrm>
            <a:off x="4800600" y="317500"/>
            <a:ext cx="6483350" cy="749300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ЗАПОЛНЕНИЯ). </a:t>
            </a:r>
          </a:p>
        </p:txBody>
      </p:sp>
      <p:sp>
        <p:nvSpPr>
          <p:cNvPr id="388109" name="Прямоугольник 1"/>
          <p:cNvSpPr>
            <a:spLocks noChangeArrowheads="1"/>
          </p:cNvSpPr>
          <p:nvPr/>
        </p:nvSpPr>
        <p:spPr bwMode="auto">
          <a:xfrm>
            <a:off x="2308224" y="1457325"/>
            <a:ext cx="9548415" cy="369332"/>
          </a:xfrm>
          <a:prstGeom prst="rect">
            <a:avLst/>
          </a:prstGeom>
          <a:solidFill>
            <a:srgbClr val="FBEFE5"/>
          </a:solidFill>
          <a:ln w="9525">
            <a:solidFill>
              <a:srgbClr val="40404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rgbClr val="000000"/>
                </a:solidFill>
                <a:latin typeface="Sitka Banner" pitchFamily="2" charset="0"/>
              </a:rPr>
              <a:t>ОТЗЫВ ЛИЦЕНЗИИ ИЛИ ЛИКВИДАЦИЯ КРЕДИТНОЙ ОРГАНИЗАЦИИ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4414838" y="3668713"/>
            <a:ext cx="3887787" cy="1452562"/>
          </a:xfrm>
          <a:prstGeom prst="rect">
            <a:avLst/>
          </a:prstGeom>
          <a:solidFill>
            <a:srgbClr val="FCF1E8"/>
          </a:solidFill>
          <a:ln w="952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53438" y="3668713"/>
            <a:ext cx="3533775" cy="1692000"/>
          </a:xfrm>
          <a:prstGeom prst="rect">
            <a:avLst/>
          </a:prstGeom>
          <a:solidFill>
            <a:srgbClr val="FCF1E8"/>
          </a:solidFill>
          <a:ln w="127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0188" y="3668713"/>
            <a:ext cx="3889375" cy="1452562"/>
          </a:xfrm>
          <a:prstGeom prst="rect">
            <a:avLst/>
          </a:prstGeom>
          <a:solidFill>
            <a:srgbClr val="FCF1E8"/>
          </a:solidFill>
          <a:ln w="127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90149" name="Скругленный прямоугольник 4"/>
          <p:cNvSpPr>
            <a:spLocks noChangeArrowheads="1"/>
          </p:cNvSpPr>
          <p:nvPr/>
        </p:nvSpPr>
        <p:spPr bwMode="auto">
          <a:xfrm>
            <a:off x="263525" y="3573463"/>
            <a:ext cx="38227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2000">
                <a:solidFill>
                  <a:srgbClr val="404040"/>
                </a:solidFill>
                <a:latin typeface="Sitka Banner" pitchFamily="2" charset="0"/>
              </a:rPr>
              <a:t>Основанием закрытия счета является прекращение договора счета в установленном порядке или соглашение сторон!</a:t>
            </a:r>
          </a:p>
        </p:txBody>
      </p:sp>
      <p:sp>
        <p:nvSpPr>
          <p:cNvPr id="390150" name="Скругленный прямоугольник 6"/>
          <p:cNvSpPr>
            <a:spLocks noChangeArrowheads="1"/>
          </p:cNvSpPr>
          <p:nvPr/>
        </p:nvSpPr>
        <p:spPr bwMode="auto">
          <a:xfrm>
            <a:off x="8470900" y="3770312"/>
            <a:ext cx="336073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endParaRPr lang="ru-RU" altLang="ru-RU" sz="2000" dirty="0" smtClean="0">
              <a:solidFill>
                <a:srgbClr val="404040"/>
              </a:solidFill>
              <a:latin typeface="Sitka Banner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Некоторые 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кредитные организации могут открывать дополнительные счета к основному счету </a:t>
            </a:r>
            <a:endParaRPr lang="ru-RU" altLang="ru-RU" sz="2000" dirty="0" smtClean="0">
              <a:solidFill>
                <a:srgbClr val="404040"/>
              </a:solidFill>
              <a:latin typeface="Sitka Banner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2000" dirty="0" smtClean="0">
                <a:solidFill>
                  <a:srgbClr val="404040"/>
                </a:solidFill>
                <a:latin typeface="Sitka Banner" pitchFamily="2" charset="0"/>
              </a:rPr>
              <a:t>(</a:t>
            </a:r>
            <a:r>
              <a:rPr lang="ru-RU" altLang="ru-RU" sz="2000" dirty="0">
                <a:solidFill>
                  <a:srgbClr val="404040"/>
                </a:solidFill>
                <a:latin typeface="Sitka Banner" pitchFamily="2" charset="0"/>
              </a:rPr>
              <a:t>к примеру, Банк ВТБ (ПАО))!</a:t>
            </a:r>
          </a:p>
        </p:txBody>
      </p:sp>
      <p:sp>
        <p:nvSpPr>
          <p:cNvPr id="390151" name="Скругленный прямоугольник 4"/>
          <p:cNvSpPr>
            <a:spLocks noChangeArrowheads="1"/>
          </p:cNvSpPr>
          <p:nvPr/>
        </p:nvSpPr>
        <p:spPr bwMode="auto">
          <a:xfrm>
            <a:off x="4522788" y="3573463"/>
            <a:ext cx="3671887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>
            <a:lvl1pPr defTabSz="8001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ru-RU" altLang="ru-RU" sz="2000" b="1" dirty="0">
                <a:solidFill>
                  <a:srgbClr val="404040"/>
                </a:solidFill>
                <a:latin typeface="Sitka Banner" pitchFamily="2" charset="0"/>
              </a:rPr>
              <a:t>Замена банковских карт не свидетельствует о закрытии счетов в кредитных организациях!</a:t>
            </a:r>
          </a:p>
        </p:txBody>
      </p:sp>
      <p:sp>
        <p:nvSpPr>
          <p:cNvPr id="10" name="Овал 9"/>
          <p:cNvSpPr/>
          <p:nvPr/>
        </p:nvSpPr>
        <p:spPr>
          <a:xfrm>
            <a:off x="1887538" y="2997200"/>
            <a:ext cx="503237" cy="503238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1</a:t>
            </a:r>
          </a:p>
        </p:txBody>
      </p:sp>
      <p:sp>
        <p:nvSpPr>
          <p:cNvPr id="37" name="Овал 36"/>
          <p:cNvSpPr/>
          <p:nvPr/>
        </p:nvSpPr>
        <p:spPr>
          <a:xfrm>
            <a:off x="6111875" y="2997200"/>
            <a:ext cx="503238" cy="503238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2</a:t>
            </a:r>
          </a:p>
        </p:txBody>
      </p:sp>
      <p:sp>
        <p:nvSpPr>
          <p:cNvPr id="39" name="Овал 38"/>
          <p:cNvSpPr/>
          <p:nvPr/>
        </p:nvSpPr>
        <p:spPr>
          <a:xfrm>
            <a:off x="9820275" y="2997200"/>
            <a:ext cx="503238" cy="503238"/>
          </a:xfrm>
          <a:prstGeom prst="ellipse">
            <a:avLst/>
          </a:prstGeom>
          <a:solidFill>
            <a:srgbClr val="FCF1E8"/>
          </a:solidFill>
          <a:ln w="6350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itka Banner" panose="02000505000000020004" pitchFamily="2" charset="0"/>
              </a:rPr>
              <a:t>3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3629025" y="363538"/>
            <a:ext cx="8543925" cy="66675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F7DECA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Sitka Subheading" panose="02000505000000020004" pitchFamily="2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 bwMode="auto">
          <a:xfrm>
            <a:off x="4800600" y="317500"/>
            <a:ext cx="6483350" cy="749300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РАЗДЕЛ 4. «СВЕДЕНИЯ О СЧЕТАХ В БАНКАХ» </a:t>
            </a:r>
            <a:b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(ОСОБЕННОСТИ ЗАПОЛНЕНИЯ).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135188" y="1916113"/>
            <a:ext cx="0" cy="88741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359525" y="1916113"/>
            <a:ext cx="0" cy="88741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0072688" y="1916113"/>
            <a:ext cx="0" cy="88741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38363" y="1916113"/>
            <a:ext cx="7934325" cy="0"/>
          </a:xfrm>
          <a:prstGeom prst="line">
            <a:avLst/>
          </a:prstGeom>
          <a:ln w="28575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161" name="TextBox 22"/>
          <p:cNvSpPr txBox="1">
            <a:spLocks noChangeArrowheads="1"/>
          </p:cNvSpPr>
          <p:nvPr/>
        </p:nvSpPr>
        <p:spPr bwMode="auto">
          <a:xfrm>
            <a:off x="9655175" y="5360713"/>
            <a:ext cx="2332038" cy="369888"/>
          </a:xfrm>
          <a:prstGeom prst="rect">
            <a:avLst/>
          </a:prstGeom>
          <a:solidFill>
            <a:srgbClr val="FFFF00"/>
          </a:solidFill>
          <a:ln w="28575">
            <a:solidFill>
              <a:srgbClr val="40404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404040"/>
                </a:solidFill>
                <a:latin typeface="Sitka Banner" pitchFamily="2" charset="0"/>
              </a:rPr>
              <a:t>ВНИМАТЕЛЬНО!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4450"/>
            <a:ext cx="12192000" cy="6813550"/>
          </a:xfrm>
          <a:prstGeom prst="rect">
            <a:avLst/>
          </a:prstGeom>
          <a:noFill/>
          <a:ln w="76200">
            <a:solidFill>
              <a:srgbClr val="FCF1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92195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6413" y="2165350"/>
            <a:ext cx="9144000" cy="1089025"/>
          </a:xfrm>
          <a:prstGeom prst="rect">
            <a:avLst/>
          </a:prstGeom>
          <a:solidFill>
            <a:srgbClr val="EBEBF9"/>
          </a:solidFill>
          <a:ln>
            <a:solidFill>
              <a:srgbClr val="00006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defTabSz="889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ru-RU" altLang="ru-RU" sz="3600" b="1">
                <a:solidFill>
                  <a:srgbClr val="000066"/>
                </a:solidFill>
                <a:latin typeface="Sitka Banner" pitchFamily="2" charset="0"/>
                <a:ea typeface="Aharoni" pitchFamily="2" charset="0"/>
                <a:cs typeface="Aharoni" pitchFamily="2" charset="0"/>
              </a:rPr>
              <a:t>Раздел 5 «Сведения о ценных бумагах» (особенности заполнения)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13" y="3384550"/>
            <a:ext cx="10058400" cy="1770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араллелограмм 14"/>
          <p:cNvSpPr/>
          <p:nvPr/>
        </p:nvSpPr>
        <p:spPr>
          <a:xfrm>
            <a:off x="1858963" y="193675"/>
            <a:ext cx="10033000" cy="1249363"/>
          </a:xfrm>
          <a:prstGeom prst="parallelogram">
            <a:avLst/>
          </a:prstGeom>
          <a:solidFill>
            <a:srgbClr val="000066"/>
          </a:solidFill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Интерфейс СПО «Справки БК»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(актуальная версия программы 3.0.4 </a:t>
            </a:r>
            <a:b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</a:br>
            <a:r>
              <a:rPr lang="ru-RU" sz="3000" b="1" kern="0" dirty="0">
                <a:solidFill>
                  <a:schemeClr val="bg1"/>
                </a:solidFill>
                <a:latin typeface="Sitka Banner" panose="02000505000000020004" pitchFamily="2" charset="0"/>
              </a:rPr>
              <a:t>от 1 апреля 2025 года)</a:t>
            </a:r>
          </a:p>
        </p:txBody>
      </p:sp>
      <p:sp>
        <p:nvSpPr>
          <p:cNvPr id="9" name="Стрелка: вправо 13"/>
          <p:cNvSpPr/>
          <p:nvPr/>
        </p:nvSpPr>
        <p:spPr>
          <a:xfrm>
            <a:off x="8975725" y="5876925"/>
            <a:ext cx="2597150" cy="7350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FFFFFF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rgbClr val="FFFFFF"/>
              </a:solidFill>
              <a:latin typeface="Sitka Banner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18191" y="3609975"/>
            <a:ext cx="1922463" cy="202723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6291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Sitka Banner" pitchFamily="2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  <a:latin typeface="Sitka Banner" pitchFamily="2" charset="0"/>
            </a:endParaRPr>
          </a:p>
        </p:txBody>
      </p:sp>
      <p:sp>
        <p:nvSpPr>
          <p:cNvPr id="396292" name="TextBox 1"/>
          <p:cNvSpPr txBox="1">
            <a:spLocks noChangeArrowheads="1"/>
          </p:cNvSpPr>
          <p:nvPr/>
        </p:nvSpPr>
        <p:spPr bwMode="auto">
          <a:xfrm>
            <a:off x="2854325" y="1357313"/>
            <a:ext cx="6483350" cy="400050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Sitka Banner" pitchFamily="2" charset="0"/>
              </a:rPr>
              <a:t>Владение акциями и иными ценными бумагами </a:t>
            </a:r>
          </a:p>
        </p:txBody>
      </p:sp>
      <p:sp>
        <p:nvSpPr>
          <p:cNvPr id="355333" name="TextBox 21"/>
          <p:cNvSpPr txBox="1">
            <a:spLocks noChangeArrowheads="1"/>
          </p:cNvSpPr>
          <p:nvPr/>
        </p:nvSpPr>
        <p:spPr bwMode="auto">
          <a:xfrm>
            <a:off x="439738" y="3609975"/>
            <a:ext cx="4167187" cy="2016000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Sitka Banner" panose="02000505000000020004" pitchFamily="2" charset="0"/>
              </a:rPr>
              <a:t>Если владение ценными бумагами (долями участия, паями в уставных (складочных) капиталах организаций) приводит или может привести к конфликту интересов, необходимо передать в доверительное управление</a:t>
            </a:r>
          </a:p>
        </p:txBody>
      </p:sp>
      <p:sp>
        <p:nvSpPr>
          <p:cNvPr id="396294" name="TextBox 18"/>
          <p:cNvSpPr txBox="1">
            <a:spLocks noChangeArrowheads="1"/>
          </p:cNvSpPr>
          <p:nvPr/>
        </p:nvSpPr>
        <p:spPr bwMode="auto">
          <a:xfrm>
            <a:off x="904875" y="1963738"/>
            <a:ext cx="3236913" cy="9223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66"/>
                </a:solidFill>
                <a:latin typeface="Sitka Banner" pitchFamily="2" charset="0"/>
              </a:rPr>
              <a:t>РАЗРЕШЕНО ПРИ ОТСУТСТВИИ КОНФЛИКТА ИНТЕРЕСОВ</a:t>
            </a: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3773488" y="3171825"/>
            <a:ext cx="1957387" cy="501650"/>
          </a:xfrm>
          <a:prstGeom prst="roundRect">
            <a:avLst/>
          </a:prstGeom>
          <a:solidFill>
            <a:srgbClr val="FFFF00"/>
          </a:solidFill>
          <a:ln w="9525">
            <a:solidFill>
              <a:srgbClr val="00006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Sitka Banner" panose="02000505000000020004" pitchFamily="2" charset="0"/>
              </a:rPr>
              <a:t>ВАЖНО</a:t>
            </a:r>
          </a:p>
        </p:txBody>
      </p:sp>
      <p:sp>
        <p:nvSpPr>
          <p:cNvPr id="2" name="Стрелка: вниз 1"/>
          <p:cNvSpPr/>
          <p:nvPr/>
        </p:nvSpPr>
        <p:spPr>
          <a:xfrm>
            <a:off x="2308225" y="3043238"/>
            <a:ext cx="431800" cy="344487"/>
          </a:xfrm>
          <a:prstGeom prst="downArrow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Sitka Banner" panose="02000505000000020004" pitchFamily="2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7556" y="3790541"/>
            <a:ext cx="1654868" cy="1654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396301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507288" y="1946275"/>
            <a:ext cx="3240087" cy="154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Sitka Banner" panose="02000505000000020004" pitchFamily="2" charset="0"/>
              </a:rPr>
              <a:t>Разъяснения Минтруда России по вопросам приобретения ценных бумаг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07075" y="1887538"/>
            <a:ext cx="5616575" cy="4292600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7380" name="Прямоугольник 14"/>
          <p:cNvSpPr>
            <a:spLocks noChangeArrowheads="1"/>
          </p:cNvSpPr>
          <p:nvPr/>
        </p:nvSpPr>
        <p:spPr bwMode="auto">
          <a:xfrm>
            <a:off x="3182938" y="3427413"/>
            <a:ext cx="3343275" cy="707886"/>
          </a:xfrm>
          <a:prstGeom prst="rect">
            <a:avLst/>
          </a:prstGeom>
          <a:solidFill>
            <a:srgbClr val="F8E7FD"/>
          </a:solidFill>
          <a:ln w="25400">
            <a:solidFill>
              <a:srgbClr val="00006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0066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ЧТО ОТНОСИТСЯ </a:t>
            </a:r>
            <a:r>
              <a:rPr lang="en-US" altLang="ru-RU" sz="2000" b="1" dirty="0">
                <a:solidFill>
                  <a:srgbClr val="000066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/>
            </a:r>
            <a:br>
              <a:rPr lang="en-US" altLang="ru-RU" sz="2000" b="1" dirty="0">
                <a:solidFill>
                  <a:srgbClr val="000066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Sitka Banner" panose="02000505000000020004" pitchFamily="2" charset="0"/>
                <a:cs typeface="Times New Roman" panose="02020603050405020304" pitchFamily="18" charset="0"/>
              </a:rPr>
              <a:t>К ЦЕННЫМ БУМАГАМ?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175500" y="2330450"/>
            <a:ext cx="3384550" cy="400050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Акция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175500" y="2816225"/>
            <a:ext cx="3384550" cy="400050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Вексель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7175500" y="3308350"/>
            <a:ext cx="3384550" cy="400050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Закладная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164388" y="3935413"/>
            <a:ext cx="3384550" cy="646331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rgbClr val="000066"/>
                </a:solidFill>
                <a:latin typeface="Sitka Banner" panose="02000505000000020004" pitchFamily="2" charset="0"/>
              </a:rPr>
              <a:t>Инвестиционный пай паевого инвестиционного фонда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7180263" y="4838700"/>
            <a:ext cx="3384550" cy="400050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latin typeface="Sitka Banner" panose="02000505000000020004" pitchFamily="2" charset="0"/>
              </a:rPr>
              <a:t>Облигация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164388" y="5340350"/>
            <a:ext cx="3384550" cy="369332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rgbClr val="000066"/>
                </a:solidFill>
                <a:latin typeface="Sitka Banner" panose="02000505000000020004" pitchFamily="2" charset="0"/>
              </a:rPr>
              <a:t>Сберегательный сертификат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286125" y="1452563"/>
            <a:ext cx="8714531" cy="707886"/>
          </a:xfrm>
          <a:prstGeom prst="rect">
            <a:avLst/>
          </a:prstGeom>
          <a:solidFill>
            <a:srgbClr val="000066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ФЕДЕРАЛЬНЫЙ ЗАКОН ОТ 22.04.1996 № 39-ФЗ «О РЫНКЕ ЦЕННЫХ БУМАГ»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397326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: скругленные углы 25"/>
          <p:cNvSpPr/>
          <p:nvPr/>
        </p:nvSpPr>
        <p:spPr>
          <a:xfrm>
            <a:off x="550862" y="4668138"/>
            <a:ext cx="4687887" cy="1512000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latin typeface="Sitka Banner" panose="02000505000000020004" pitchFamily="2" charset="0"/>
              </a:rPr>
              <a:t>Государственный сертификат </a:t>
            </a:r>
            <a:r>
              <a:rPr lang="en-US" b="1" dirty="0">
                <a:solidFill>
                  <a:srgbClr val="000066"/>
                </a:solidFill>
                <a:latin typeface="Sitka Banner" panose="02000505000000020004" pitchFamily="2" charset="0"/>
              </a:rPr>
              <a:t/>
            </a:r>
            <a:br>
              <a:rPr lang="en-US" b="1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b="1" dirty="0">
                <a:solidFill>
                  <a:srgbClr val="000066"/>
                </a:solidFill>
                <a:latin typeface="Sitka Banner" panose="02000505000000020004" pitchFamily="2" charset="0"/>
              </a:rPr>
              <a:t>на материнский (семейный) капитал </a:t>
            </a:r>
            <a:r>
              <a:rPr lang="en-US" b="1" dirty="0">
                <a:solidFill>
                  <a:srgbClr val="000066"/>
                </a:solidFill>
                <a:latin typeface="Sitka Banner" panose="02000505000000020004" pitchFamily="2" charset="0"/>
              </a:rPr>
              <a:t/>
            </a:r>
            <a:br>
              <a:rPr lang="en-US" b="1" dirty="0">
                <a:solidFill>
                  <a:srgbClr val="000066"/>
                </a:solidFill>
                <a:latin typeface="Sitka Banner" panose="02000505000000020004" pitchFamily="2" charset="0"/>
              </a:rPr>
            </a:br>
            <a:r>
              <a:rPr lang="ru-RU" b="1" dirty="0">
                <a:solidFill>
                  <a:srgbClr val="000066"/>
                </a:solidFill>
                <a:latin typeface="Sitka Banner" panose="02000505000000020004" pitchFamily="2" charset="0"/>
              </a:rPr>
              <a:t>не является ценной бумагой и не подлежит указанию в разделе 5 справки о доходах!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Прямоугольник 1"/>
          <p:cNvSpPr>
            <a:spLocks noChangeArrowheads="1"/>
          </p:cNvSpPr>
          <p:nvPr/>
        </p:nvSpPr>
        <p:spPr bwMode="auto">
          <a:xfrm>
            <a:off x="4440238" y="1166813"/>
            <a:ext cx="583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98339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840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549275"/>
            <a:ext cx="7488237" cy="5921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06" name="Прямоугольник 14"/>
          <p:cNvSpPr>
            <a:spLocks noChangeArrowheads="1"/>
          </p:cNvSpPr>
          <p:nvPr/>
        </p:nvSpPr>
        <p:spPr bwMode="auto">
          <a:xfrm>
            <a:off x="8242300" y="1052513"/>
            <a:ext cx="3686175" cy="3140075"/>
          </a:xfrm>
          <a:prstGeom prst="rect">
            <a:avLst/>
          </a:prstGeom>
          <a:ln w="6350">
            <a:solidFill>
              <a:srgbClr val="00006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РАЗДЕЛЕ УКАЗЫВАЮТСЯ СВЕДЕНИЯ </a:t>
            </a:r>
            <a: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ИМЕЮЩИХСЯ ЦЕННЫХ БУМАГАХ, ДОЛЯХ УЧАСТИЯ </a:t>
            </a:r>
            <a: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УСТАВНЫХ КАПИТАЛАХ КОММЕРЧЕСКИХ ОРГАНИЗАЦИЙ И ФОНДАХ. ДОХОД ОТ ИМЕЮЩИХСЯ ЦЕННЫХ БУМАГ УКАЗЫВАЕТСЯ В РАЗДЕЛЕ 1 «СВЕДЕНИЯ О ДОХОДАХ»</a:t>
            </a:r>
          </a:p>
        </p:txBody>
      </p:sp>
      <p:sp>
        <p:nvSpPr>
          <p:cNvPr id="358407" name="Прямоугольник 14"/>
          <p:cNvSpPr>
            <a:spLocks noChangeArrowheads="1"/>
          </p:cNvSpPr>
          <p:nvPr/>
        </p:nvSpPr>
        <p:spPr bwMode="auto">
          <a:xfrm>
            <a:off x="8242300" y="4349750"/>
            <a:ext cx="3686175" cy="1477963"/>
          </a:xfrm>
          <a:prstGeom prst="rect">
            <a:avLst/>
          </a:prstGeom>
          <a:ln w="6350">
            <a:solidFill>
              <a:srgbClr val="00006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СУПРУГИ ЯВЛЯЮТСЯ</a:t>
            </a:r>
            <a: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УЧРЕДИТЕЛЯМИ</a:t>
            </a:r>
            <a:r>
              <a:rPr lang="en-US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ТО ДАННУЮ ИНФОРМАЦИЮ ТАКЖЕ </a:t>
            </a:r>
            <a:r>
              <a:rPr lang="ru-RU" alt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ОТРАЗИТЬ!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2913" y="2090738"/>
            <a:ext cx="7488237" cy="2586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0213" y="4676775"/>
            <a:ext cx="7500937" cy="1793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Прямоугольник 5"/>
          <p:cNvSpPr>
            <a:spLocks noChangeArrowheads="1"/>
          </p:cNvSpPr>
          <p:nvPr/>
        </p:nvSpPr>
        <p:spPr bwMode="auto">
          <a:xfrm>
            <a:off x="5194300" y="2246313"/>
            <a:ext cx="6746875" cy="1754187"/>
          </a:xfrm>
          <a:prstGeom prst="rect">
            <a:avLst/>
          </a:prstGeom>
          <a:ln>
            <a:solidFill>
              <a:srgbClr val="00006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пунктом 1 статьи 1012 ГК РФ </a:t>
            </a:r>
            <a:r>
              <a:rPr lang="ru-RU" altLang="ru-RU" sz="1800" b="1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ценных бумаг в доверительное управление не влечет перехода права собственности на него к доверительному управляющему</a:t>
            </a:r>
            <a:endParaRPr lang="ru-RU" altLang="ru-RU" sz="1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связи переданные в доверительное управление ценные бумаги </a:t>
            </a:r>
            <a:r>
              <a:rPr lang="ru-RU" altLang="ru-RU" sz="1800" b="1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отражению в разделе 5 справки о доходах</a:t>
            </a:r>
            <a:endParaRPr lang="ru-RU" altLang="ru-RU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038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4149725"/>
            <a:ext cx="19716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7" name="Прямоугольник 14"/>
          <p:cNvSpPr>
            <a:spLocks noChangeArrowheads="1"/>
          </p:cNvSpPr>
          <p:nvPr/>
        </p:nvSpPr>
        <p:spPr bwMode="auto">
          <a:xfrm>
            <a:off x="790575" y="2246313"/>
            <a:ext cx="4232275" cy="1754187"/>
          </a:xfrm>
          <a:prstGeom prst="rect">
            <a:avLst/>
          </a:prstGeom>
          <a:solidFill>
            <a:srgbClr val="F8E7FD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Отдельная информация, необходимая для заполнения раздела 5 справки </a:t>
            </a:r>
            <a:b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доходах, может быть получена </a:t>
            </a:r>
            <a:b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банках или иных кредитных организациях в рамках Указания Банка России от 27.05.2021 № 5798-У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0392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6925" y="4797425"/>
            <a:ext cx="8039100" cy="1476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Ценные бумаги с неоднородными признаками </a:t>
            </a:r>
            <a:r>
              <a:rPr lang="ru-RU" altLang="ru-RU" dirty="0">
                <a:solidFill>
                  <a:srgbClr val="000000"/>
                </a:solidFill>
                <a:latin typeface="Sitka Banner" panose="02000505000000020004" pitchFamily="2" charset="0"/>
              </a:rPr>
              <a:t>(например, разные номинальные стоимости ценных бумаг, обыкновенные и привилегированные акции одного эмитента, разная стоимость приобретения (возмездная, безвозмездная) и т.д.) </a:t>
            </a:r>
            <a:r>
              <a:rPr lang="ru-RU" altLang="ru-RU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следует отражать </a:t>
            </a:r>
            <a:endParaRPr lang="ru-RU" altLang="ru-RU" b="1" u="sng" dirty="0" smtClean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algn="ctr">
              <a:defRPr/>
            </a:pPr>
            <a:r>
              <a:rPr lang="ru-RU" altLang="ru-RU" b="1" u="sng" dirty="0" smtClean="0">
                <a:solidFill>
                  <a:srgbClr val="000000"/>
                </a:solidFill>
                <a:latin typeface="Sitka Banner" panose="02000505000000020004" pitchFamily="2" charset="0"/>
              </a:rPr>
              <a:t>в </a:t>
            </a:r>
            <a:r>
              <a:rPr lang="ru-RU" altLang="ru-RU" b="1" u="sng" dirty="0">
                <a:solidFill>
                  <a:srgbClr val="000000"/>
                </a:solidFill>
                <a:latin typeface="Sitka Banner" panose="02000505000000020004" pitchFamily="2" charset="0"/>
              </a:rPr>
              <a:t>разных строках.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79400" y="1820863"/>
            <a:ext cx="1871663" cy="46196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>
                <a:solidFill>
                  <a:srgbClr val="000066"/>
                </a:solidFill>
                <a:latin typeface="Sitka Banner" panose="02000505000000020004" pitchFamily="2" charset="0"/>
              </a:rPr>
              <a:t>ВАЖНО!</a:t>
            </a:r>
            <a:endParaRPr lang="ru-RU" altLang="ru-RU" sz="2400" b="1" dirty="0">
              <a:solidFill>
                <a:srgbClr val="000066"/>
              </a:solidFill>
              <a:latin typeface="Sitka Banner" panose="02000505000000020004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Прямоугольник 1"/>
          <p:cNvSpPr>
            <a:spLocks noChangeArrowheads="1"/>
          </p:cNvSpPr>
          <p:nvPr/>
        </p:nvSpPr>
        <p:spPr bwMode="auto">
          <a:xfrm>
            <a:off x="3810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62501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1717675"/>
            <a:ext cx="10633075" cy="387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2436" name="Прямоугольник 7"/>
          <p:cNvSpPr>
            <a:spLocks noChangeArrowheads="1"/>
          </p:cNvSpPr>
          <p:nvPr/>
        </p:nvSpPr>
        <p:spPr bwMode="auto">
          <a:xfrm>
            <a:off x="3419475" y="5283200"/>
            <a:ext cx="8274050" cy="708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u="sng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В подразделе 5.2 указываются </a:t>
            </a:r>
            <a:r>
              <a:rPr lang="ru-RU" altLang="ru-RU" sz="2000" b="1" u="sng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все ценные бумаги </a:t>
            </a:r>
            <a:r>
              <a:rPr lang="ru-RU" altLang="ru-RU" sz="2000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по видам (облигации, векселя и другие), </a:t>
            </a:r>
            <a:r>
              <a:rPr lang="ru-RU" altLang="ru-RU" sz="2000" b="1" u="sng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за исключением акций</a:t>
            </a:r>
            <a:r>
              <a:rPr lang="ru-RU" altLang="ru-RU" sz="2000" b="1">
                <a:solidFill>
                  <a:srgbClr val="000066"/>
                </a:solidFill>
                <a:latin typeface="Sitka Banner" pitchFamily="2" charset="0"/>
                <a:cs typeface="Times New Roman" pitchFamily="18" charset="0"/>
              </a:rPr>
              <a:t>, указанных в подразделе 5.1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2088" y="3714750"/>
            <a:ext cx="10512425" cy="506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Стрелка: вправо 12"/>
          <p:cNvSpPr/>
          <p:nvPr/>
        </p:nvSpPr>
        <p:spPr>
          <a:xfrm rot="18396435">
            <a:off x="8956675" y="4446588"/>
            <a:ext cx="631825" cy="406400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трелка: вправо 15"/>
          <p:cNvSpPr/>
          <p:nvPr/>
        </p:nvSpPr>
        <p:spPr>
          <a:xfrm>
            <a:off x="9272588" y="6045200"/>
            <a:ext cx="2606675" cy="749300"/>
          </a:xfrm>
          <a:prstGeom prst="rightArrow">
            <a:avLst/>
          </a:prstGeom>
          <a:solidFill>
            <a:srgbClr val="F8E7FD"/>
          </a:solidFill>
          <a:ln w="6350">
            <a:solidFill>
              <a:srgbClr val="00006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Sitka Banner" panose="02000505000000020004" pitchFamily="2" charset="0"/>
                <a:hlinkClick r:id="rId4" action="ppaction://hlinksldjump"/>
              </a:rPr>
              <a:t>К СОДЕРЖАНИЮ</a:t>
            </a:r>
            <a:endParaRPr lang="ru-RU" sz="20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15925"/>
            <a:ext cx="12192000" cy="719138"/>
          </a:xfrm>
          <a:prstGeom prst="rect">
            <a:avLst/>
          </a:prstGeom>
          <a:solidFill>
            <a:srgbClr val="F8E7FD"/>
          </a:solidFill>
          <a:ln w="0">
            <a:solidFill>
              <a:srgbClr val="00206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4"/>
          <p:cNvSpPr/>
          <p:nvPr/>
        </p:nvSpPr>
        <p:spPr bwMode="auto">
          <a:xfrm>
            <a:off x="1987550" y="255588"/>
            <a:ext cx="7488238" cy="1096962"/>
          </a:xfrm>
          <a:prstGeom prst="rect">
            <a:avLst/>
          </a:prstGeom>
          <a:noFill/>
          <a:ln>
            <a:noFill/>
          </a:ln>
          <a:effectLst/>
        </p:spPr>
        <p:txBody>
          <a:bodyPr lIns="38100" tIns="38100" rIns="38100" bIns="38100" spcCol="1270" anchor="ctr"/>
          <a:lstStyle/>
          <a:p>
            <a:pPr defTabSz="8890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РАЗДЕЛ 5 «СВЕДЕНИЯ О ЦЕННЫХ БУМАГАХ» </a:t>
            </a:r>
            <a:b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</a:br>
            <a:r>
              <a:rPr lang="ru-RU" sz="2000" b="1" kern="0" dirty="0">
                <a:solidFill>
                  <a:srgbClr val="002060"/>
                </a:solidFill>
                <a:latin typeface="Sitka Banner" panose="02000505000000020004" pitchFamily="2" charset="0"/>
              </a:rPr>
              <a:t>(ОСОБЕННОСТИ ЗАПОЛНЕНИЯ)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9400" y="173038"/>
            <a:ext cx="1412875" cy="1279525"/>
          </a:xfrm>
          <a:prstGeom prst="rect">
            <a:avLst/>
          </a:prstGeom>
          <a:noFill/>
          <a:ln>
            <a:solidFill>
              <a:srgbClr val="F8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40244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22250"/>
            <a:ext cx="20462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938" y="0"/>
            <a:ext cx="12192000" cy="6858000"/>
          </a:xfrm>
          <a:prstGeom prst="rect">
            <a:avLst/>
          </a:prstGeom>
          <a:noFill/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3" y="104775"/>
            <a:ext cx="1657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3975">
          <a:solidFill>
            <a:schemeClr val="accent6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15198</TotalTime>
  <Words>6974</Words>
  <Application>Microsoft Office PowerPoint</Application>
  <PresentationFormat>Произвольный</PresentationFormat>
  <Paragraphs>937</Paragraphs>
  <Slides>134</Slides>
  <Notes>132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134</vt:i4>
      </vt:variant>
    </vt:vector>
  </HeadingPairs>
  <TitlesOfParts>
    <vt:vector size="144" baseType="lpstr">
      <vt:lpstr>Тема Office</vt:lpstr>
      <vt:lpstr>Оформление по умолчанию</vt:lpstr>
      <vt:lpstr>16_Оформление по умолчанию</vt:lpstr>
      <vt:lpstr>6_Оформление по умолчанию</vt:lpstr>
      <vt:lpstr>2_Оформление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25_Оформление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Государственная политика в сфере противодействия коррупции    Ведущий консультант правового департамента  администрации Губернатора Архангельской области  и Правительства Архангельской области   Андрей Николаевич Панов</dc:title>
  <dc:creator>Панов Андрей Николаевич</dc:creator>
  <cp:lastModifiedBy>Богданова Наталья Александровна</cp:lastModifiedBy>
  <cp:revision>991</cp:revision>
  <cp:lastPrinted>2020-02-20T05:34:40Z</cp:lastPrinted>
  <dcterms:created xsi:type="dcterms:W3CDTF">2016-09-28T11:21:21Z</dcterms:created>
  <dcterms:modified xsi:type="dcterms:W3CDTF">2025-11-27T11:28:26Z</dcterms:modified>
</cp:coreProperties>
</file>